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2"/>
  </p:notesMasterIdLst>
  <p:sldIdLst>
    <p:sldId id="256" r:id="rId2"/>
    <p:sldId id="257" r:id="rId3"/>
    <p:sldId id="349" r:id="rId4"/>
    <p:sldId id="259" r:id="rId5"/>
    <p:sldId id="260" r:id="rId6"/>
    <p:sldId id="261" r:id="rId7"/>
    <p:sldId id="309" r:id="rId8"/>
    <p:sldId id="305" r:id="rId9"/>
    <p:sldId id="267" r:id="rId10"/>
    <p:sldId id="323" r:id="rId11"/>
    <p:sldId id="287" r:id="rId12"/>
    <p:sldId id="288" r:id="rId13"/>
    <p:sldId id="324" r:id="rId14"/>
    <p:sldId id="325" r:id="rId15"/>
    <p:sldId id="333" r:id="rId16"/>
    <p:sldId id="334" r:id="rId17"/>
    <p:sldId id="310" r:id="rId18"/>
    <p:sldId id="311" r:id="rId19"/>
    <p:sldId id="329" r:id="rId20"/>
    <p:sldId id="285" r:id="rId21"/>
    <p:sldId id="286" r:id="rId22"/>
    <p:sldId id="282" r:id="rId23"/>
    <p:sldId id="283" r:id="rId24"/>
    <p:sldId id="262" r:id="rId25"/>
    <p:sldId id="273" r:id="rId26"/>
    <p:sldId id="276" r:id="rId27"/>
    <p:sldId id="330" r:id="rId28"/>
    <p:sldId id="263" r:id="rId29"/>
    <p:sldId id="290" r:id="rId30"/>
    <p:sldId id="326" r:id="rId31"/>
    <p:sldId id="292" r:id="rId32"/>
    <p:sldId id="293" r:id="rId33"/>
    <p:sldId id="306" r:id="rId34"/>
    <p:sldId id="345" r:id="rId35"/>
    <p:sldId id="347" r:id="rId36"/>
    <p:sldId id="348" r:id="rId37"/>
    <p:sldId id="335" r:id="rId38"/>
    <p:sldId id="336" r:id="rId39"/>
    <p:sldId id="339" r:id="rId40"/>
    <p:sldId id="337" r:id="rId41"/>
    <p:sldId id="340" r:id="rId42"/>
    <p:sldId id="338" r:id="rId43"/>
    <p:sldId id="341" r:id="rId44"/>
    <p:sldId id="331" r:id="rId45"/>
    <p:sldId id="332" r:id="rId46"/>
    <p:sldId id="342" r:id="rId47"/>
    <p:sldId id="343" r:id="rId48"/>
    <p:sldId id="274" r:id="rId49"/>
    <p:sldId id="298" r:id="rId50"/>
    <p:sldId id="297" r:id="rId5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319" autoAdjust="0"/>
  </p:normalViewPr>
  <p:slideViewPr>
    <p:cSldViewPr>
      <p:cViewPr varScale="1">
        <p:scale>
          <a:sx n="105" d="100"/>
          <a:sy n="105" d="100"/>
        </p:scale>
        <p:origin x="798" y="10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384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Majors</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E8B1-4397-9621-3011227FFA30}"/>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E8B1-4397-9621-3011227FFA30}"/>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E8B1-4397-9621-3011227FFA30}"/>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E8B1-4397-9621-3011227FFA30}"/>
              </c:ext>
            </c:extLst>
          </c:dPt>
          <c:dPt>
            <c:idx val="4"/>
            <c:bubble3D val="0"/>
            <c:spPr>
              <a:solidFill>
                <a:schemeClr val="accent5"/>
              </a:solidFill>
              <a:ln w="25400">
                <a:solidFill>
                  <a:schemeClr val="lt1"/>
                </a:solidFill>
              </a:ln>
              <a:effectLst/>
              <a:sp3d contourW="25400">
                <a:contourClr>
                  <a:schemeClr val="lt1"/>
                </a:contourClr>
              </a:sp3d>
            </c:spPr>
            <c:extLst>
              <c:ext xmlns:c16="http://schemas.microsoft.com/office/drawing/2014/chart" uri="{C3380CC4-5D6E-409C-BE32-E72D297353CC}">
                <c16:uniqueId val="{00000009-E8B1-4397-9621-3011227FFA30}"/>
              </c:ext>
            </c:extLst>
          </c:dPt>
          <c:dLbls>
            <c:spPr>
              <a:noFill/>
              <a:ln>
                <a:noFill/>
              </a:ln>
              <a:effectLst/>
            </c:spPr>
            <c:txPr>
              <a:bodyPr rot="0" spcFirstLastPara="1" vertOverflow="ellipsis" vert="horz" wrap="square" anchor="ctr" anchorCtr="1"/>
              <a:lstStyle/>
              <a:p>
                <a:pPr>
                  <a:defRPr sz="32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c:f>
              <c:strCache>
                <c:ptCount val="1"/>
                <c:pt idx="0">
                  <c:v>Computer Science</c:v>
                </c:pt>
              </c:strCache>
            </c:strRef>
          </c:cat>
          <c:val>
            <c:numRef>
              <c:f>Sheet1!$B$2</c:f>
              <c:numCache>
                <c:formatCode>General</c:formatCode>
                <c:ptCount val="1"/>
                <c:pt idx="0">
                  <c:v>20</c:v>
                </c:pt>
              </c:numCache>
            </c:numRef>
          </c:val>
          <c:extLst>
            <c:ext xmlns:c16="http://schemas.microsoft.com/office/drawing/2014/chart" uri="{C3380CC4-5D6E-409C-BE32-E72D297353CC}">
              <c16:uniqueId val="{0000000A-E8B1-4397-9621-3011227FFA30}"/>
            </c:ext>
          </c:extLst>
        </c:ser>
        <c:dLbls>
          <c:showLegendKey val="0"/>
          <c:showVal val="0"/>
          <c:showCatName val="0"/>
          <c:showSerName val="0"/>
          <c:showPercent val="1"/>
          <c:showBubbleSize val="0"/>
          <c:showLeaderLines val="1"/>
        </c:dLbls>
      </c:pie3DChart>
      <c:spPr>
        <a:noFill/>
        <a:ln>
          <a:noFill/>
        </a:ln>
        <a:effectLst/>
      </c:spPr>
    </c:plotArea>
    <c:legend>
      <c:legendPos val="r"/>
      <c:layout>
        <c:manualLayout>
          <c:xMode val="edge"/>
          <c:yMode val="edge"/>
          <c:x val="0.67785575716078961"/>
          <c:y val="0.15742567441358901"/>
          <c:w val="0.31344859066529729"/>
          <c:h val="0.73323473964140395"/>
        </c:manualLayout>
      </c:layout>
      <c:overlay val="0"/>
      <c:spPr>
        <a:noFill/>
        <a:ln>
          <a:noFill/>
        </a:ln>
        <a:effectLst/>
      </c:spPr>
      <c:txPr>
        <a:bodyPr rot="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32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65D7C4-3410-4D0F-B36E-554D22197CE6}" type="doc">
      <dgm:prSet loTypeId="urn:microsoft.com/office/officeart/2005/8/layout/chevron2" loCatId="list" qsTypeId="urn:microsoft.com/office/officeart/2005/8/quickstyle/simple4" qsCatId="simple" csTypeId="urn:microsoft.com/office/officeart/2005/8/colors/colorful1#1" csCatId="colorful" phldr="1"/>
      <dgm:spPr/>
      <dgm:t>
        <a:bodyPr/>
        <a:lstStyle/>
        <a:p>
          <a:endParaRPr lang="en-US"/>
        </a:p>
      </dgm:t>
    </dgm:pt>
    <dgm:pt modelId="{9DCB681B-A449-4B0F-BA50-7457DA02F5A9}">
      <dgm:prSet phldrT="[Text]"/>
      <dgm:spPr/>
      <dgm:t>
        <a:bodyPr/>
        <a:lstStyle/>
        <a:p>
          <a:r>
            <a:rPr lang="en-US" dirty="0"/>
            <a:t>27%</a:t>
          </a:r>
        </a:p>
      </dgm:t>
    </dgm:pt>
    <dgm:pt modelId="{FA5D46A2-D628-4286-85E9-674D60EAF93B}" type="parTrans" cxnId="{8517771E-83D0-40BC-B39D-2A23BF92DE2A}">
      <dgm:prSet/>
      <dgm:spPr/>
      <dgm:t>
        <a:bodyPr/>
        <a:lstStyle/>
        <a:p>
          <a:endParaRPr lang="en-US"/>
        </a:p>
      </dgm:t>
    </dgm:pt>
    <dgm:pt modelId="{059ABB7C-98CA-4BB1-8CBB-A0A9CC7E1955}" type="sibTrans" cxnId="{8517771E-83D0-40BC-B39D-2A23BF92DE2A}">
      <dgm:prSet/>
      <dgm:spPr/>
      <dgm:t>
        <a:bodyPr/>
        <a:lstStyle/>
        <a:p>
          <a:endParaRPr lang="en-US"/>
        </a:p>
      </dgm:t>
    </dgm:pt>
    <dgm:pt modelId="{E21E4EEB-49D4-459E-A41F-AD578CB2F078}">
      <dgm:prSet phldrT="[Text]"/>
      <dgm:spPr/>
      <dgm:t>
        <a:bodyPr/>
        <a:lstStyle/>
        <a:p>
          <a:r>
            <a:rPr lang="en-US" dirty="0"/>
            <a:t>Three projects</a:t>
          </a:r>
        </a:p>
      </dgm:t>
    </dgm:pt>
    <dgm:pt modelId="{FD726678-A338-4036-A7CC-A06EC8BC950C}" type="parTrans" cxnId="{5E03DD40-2876-497F-B032-E45935AA0E97}">
      <dgm:prSet/>
      <dgm:spPr/>
      <dgm:t>
        <a:bodyPr/>
        <a:lstStyle/>
        <a:p>
          <a:endParaRPr lang="en-US"/>
        </a:p>
      </dgm:t>
    </dgm:pt>
    <dgm:pt modelId="{FF2F222F-8F9B-4118-B542-950F520C517F}" type="sibTrans" cxnId="{5E03DD40-2876-497F-B032-E45935AA0E97}">
      <dgm:prSet/>
      <dgm:spPr/>
      <dgm:t>
        <a:bodyPr/>
        <a:lstStyle/>
        <a:p>
          <a:endParaRPr lang="en-US"/>
        </a:p>
      </dgm:t>
    </dgm:pt>
    <dgm:pt modelId="{6921E697-DAAE-4B69-9CA4-E23B93FBF4E3}">
      <dgm:prSet phldrT="[Text]"/>
      <dgm:spPr/>
      <dgm:t>
        <a:bodyPr/>
        <a:lstStyle/>
        <a:p>
          <a:r>
            <a:rPr lang="en-US" dirty="0"/>
            <a:t>Equally weighted</a:t>
          </a:r>
        </a:p>
      </dgm:t>
    </dgm:pt>
    <dgm:pt modelId="{6CC319CD-3C04-48DC-8D91-BB46FCF50395}" type="parTrans" cxnId="{163EDAA9-D3FE-45F2-B168-7FBB991908BC}">
      <dgm:prSet/>
      <dgm:spPr/>
      <dgm:t>
        <a:bodyPr/>
        <a:lstStyle/>
        <a:p>
          <a:endParaRPr lang="en-US"/>
        </a:p>
      </dgm:t>
    </dgm:pt>
    <dgm:pt modelId="{1471E15C-7A98-48A4-BDBF-9A010728F83F}" type="sibTrans" cxnId="{163EDAA9-D3FE-45F2-B168-7FBB991908BC}">
      <dgm:prSet/>
      <dgm:spPr/>
      <dgm:t>
        <a:bodyPr/>
        <a:lstStyle/>
        <a:p>
          <a:endParaRPr lang="en-US"/>
        </a:p>
      </dgm:t>
    </dgm:pt>
    <dgm:pt modelId="{541F8F55-61A2-4D8F-A3C7-B3F1836D61B9}">
      <dgm:prSet phldrT="[Text]"/>
      <dgm:spPr/>
      <dgm:t>
        <a:bodyPr/>
        <a:lstStyle/>
        <a:p>
          <a:r>
            <a:rPr lang="en-US" dirty="0"/>
            <a:t>24%</a:t>
          </a:r>
        </a:p>
      </dgm:t>
    </dgm:pt>
    <dgm:pt modelId="{150608E5-1145-43B0-852A-822CEFDC4C45}" type="parTrans" cxnId="{9890B2AD-568A-45E8-B1DB-4D64950D6173}">
      <dgm:prSet/>
      <dgm:spPr/>
      <dgm:t>
        <a:bodyPr/>
        <a:lstStyle/>
        <a:p>
          <a:endParaRPr lang="en-US"/>
        </a:p>
      </dgm:t>
    </dgm:pt>
    <dgm:pt modelId="{BFB284BB-749C-4BFA-8F3B-07A3CA7E2A89}" type="sibTrans" cxnId="{9890B2AD-568A-45E8-B1DB-4D64950D6173}">
      <dgm:prSet/>
      <dgm:spPr/>
      <dgm:t>
        <a:bodyPr/>
        <a:lstStyle/>
        <a:p>
          <a:endParaRPr lang="en-US"/>
        </a:p>
      </dgm:t>
    </dgm:pt>
    <dgm:pt modelId="{96D2D17D-5E65-46D6-AD34-7A6F5C11FD58}">
      <dgm:prSet phldrT="[Text]"/>
      <dgm:spPr/>
      <dgm:t>
        <a:bodyPr/>
        <a:lstStyle/>
        <a:p>
          <a:r>
            <a:rPr lang="en-US" dirty="0"/>
            <a:t>Eight assignments</a:t>
          </a:r>
        </a:p>
      </dgm:t>
    </dgm:pt>
    <dgm:pt modelId="{0EC43BCC-0179-4E65-BAA9-99E00FE3EA4C}" type="parTrans" cxnId="{B5BD70FD-2E62-4303-B0F1-88DD2F02A901}">
      <dgm:prSet/>
      <dgm:spPr/>
      <dgm:t>
        <a:bodyPr/>
        <a:lstStyle/>
        <a:p>
          <a:endParaRPr lang="en-US"/>
        </a:p>
      </dgm:t>
    </dgm:pt>
    <dgm:pt modelId="{3EF8087F-39ED-4022-9793-DBC691B5E758}" type="sibTrans" cxnId="{B5BD70FD-2E62-4303-B0F1-88DD2F02A901}">
      <dgm:prSet/>
      <dgm:spPr/>
      <dgm:t>
        <a:bodyPr/>
        <a:lstStyle/>
        <a:p>
          <a:endParaRPr lang="en-US"/>
        </a:p>
      </dgm:t>
    </dgm:pt>
    <dgm:pt modelId="{539A618A-A785-4CBE-834D-15E1AC7FA285}">
      <dgm:prSet phldrT="[Text]"/>
      <dgm:spPr/>
      <dgm:t>
        <a:bodyPr/>
        <a:lstStyle/>
        <a:p>
          <a:r>
            <a:rPr lang="en-US" dirty="0"/>
            <a:t>5%</a:t>
          </a:r>
        </a:p>
      </dgm:t>
    </dgm:pt>
    <dgm:pt modelId="{17CA777D-D70B-4B9E-9EA2-6C89CB4E6FD1}" type="parTrans" cxnId="{AE2BA671-A5FA-4247-B975-64009B627A54}">
      <dgm:prSet/>
      <dgm:spPr/>
      <dgm:t>
        <a:bodyPr/>
        <a:lstStyle/>
        <a:p>
          <a:endParaRPr lang="en-US"/>
        </a:p>
      </dgm:t>
    </dgm:pt>
    <dgm:pt modelId="{BF1555F8-6ABB-472D-A276-963381F660B8}" type="sibTrans" cxnId="{AE2BA671-A5FA-4247-B975-64009B627A54}">
      <dgm:prSet/>
      <dgm:spPr/>
      <dgm:t>
        <a:bodyPr/>
        <a:lstStyle/>
        <a:p>
          <a:endParaRPr lang="en-US"/>
        </a:p>
      </dgm:t>
    </dgm:pt>
    <dgm:pt modelId="{D0E50B15-1CD6-4117-B423-D65A50F38DA7}">
      <dgm:prSet phldrT="[Text]"/>
      <dgm:spPr/>
      <dgm:t>
        <a:bodyPr/>
        <a:lstStyle/>
        <a:p>
          <a:r>
            <a:rPr lang="en-US" dirty="0"/>
            <a:t>Tickets out the door</a:t>
          </a:r>
        </a:p>
      </dgm:t>
    </dgm:pt>
    <dgm:pt modelId="{4D30B929-63B8-4995-90F8-A3BE494B4A77}" type="parTrans" cxnId="{BE3BB7AB-77DF-4B8C-A141-79BDFDF31AA9}">
      <dgm:prSet/>
      <dgm:spPr/>
      <dgm:t>
        <a:bodyPr/>
        <a:lstStyle/>
        <a:p>
          <a:endParaRPr lang="en-US"/>
        </a:p>
      </dgm:t>
    </dgm:pt>
    <dgm:pt modelId="{43A66D05-48BC-4E1C-86F8-997096A12987}" type="sibTrans" cxnId="{BE3BB7AB-77DF-4B8C-A141-79BDFDF31AA9}">
      <dgm:prSet/>
      <dgm:spPr/>
      <dgm:t>
        <a:bodyPr/>
        <a:lstStyle/>
        <a:p>
          <a:endParaRPr lang="en-US"/>
        </a:p>
      </dgm:t>
    </dgm:pt>
    <dgm:pt modelId="{ACA58715-8D12-4292-B435-9F1E4398AC26}">
      <dgm:prSet phldrT="[Text]"/>
      <dgm:spPr/>
      <dgm:t>
        <a:bodyPr/>
        <a:lstStyle/>
        <a:p>
          <a:r>
            <a:rPr lang="en-US" dirty="0"/>
            <a:t>30%</a:t>
          </a:r>
        </a:p>
      </dgm:t>
    </dgm:pt>
    <dgm:pt modelId="{4CC96750-F115-4921-A546-2E76B21D3670}" type="parTrans" cxnId="{DF485D42-F8BF-45FA-8333-28E27A592E22}">
      <dgm:prSet/>
      <dgm:spPr/>
      <dgm:t>
        <a:bodyPr/>
        <a:lstStyle/>
        <a:p>
          <a:endParaRPr lang="en-US"/>
        </a:p>
      </dgm:t>
    </dgm:pt>
    <dgm:pt modelId="{9833F1AB-0D0C-4045-B73F-C06F69021C63}" type="sibTrans" cxnId="{DF485D42-F8BF-45FA-8333-28E27A592E22}">
      <dgm:prSet/>
      <dgm:spPr/>
      <dgm:t>
        <a:bodyPr/>
        <a:lstStyle/>
        <a:p>
          <a:endParaRPr lang="en-US"/>
        </a:p>
      </dgm:t>
    </dgm:pt>
    <dgm:pt modelId="{2ED8F00E-4085-4DEA-9074-DA603C7CAA63}">
      <dgm:prSet phldrT="[Text]"/>
      <dgm:spPr/>
      <dgm:t>
        <a:bodyPr/>
        <a:lstStyle/>
        <a:p>
          <a:r>
            <a:rPr lang="en-US" dirty="0"/>
            <a:t>Two equally weighted midterm exams</a:t>
          </a:r>
        </a:p>
      </dgm:t>
    </dgm:pt>
    <dgm:pt modelId="{0215FEE2-FD4B-4001-BBCC-70BF01A936E4}" type="parTrans" cxnId="{C9B73D1F-B8CB-4DBC-B449-101FE90BF9CF}">
      <dgm:prSet/>
      <dgm:spPr/>
      <dgm:t>
        <a:bodyPr/>
        <a:lstStyle/>
        <a:p>
          <a:endParaRPr lang="en-US"/>
        </a:p>
      </dgm:t>
    </dgm:pt>
    <dgm:pt modelId="{E78F7E6D-539E-41C6-8463-933B09C5BB7E}" type="sibTrans" cxnId="{C9B73D1F-B8CB-4DBC-B449-101FE90BF9CF}">
      <dgm:prSet/>
      <dgm:spPr/>
      <dgm:t>
        <a:bodyPr/>
        <a:lstStyle/>
        <a:p>
          <a:endParaRPr lang="en-US"/>
        </a:p>
      </dgm:t>
    </dgm:pt>
    <dgm:pt modelId="{29A1DD6D-8568-44D5-ABCA-FB06CB2BC61C}">
      <dgm:prSet phldrT="[Text]"/>
      <dgm:spPr/>
      <dgm:t>
        <a:bodyPr/>
        <a:lstStyle/>
        <a:p>
          <a:r>
            <a:rPr lang="en-US" dirty="0"/>
            <a:t>14%</a:t>
          </a:r>
        </a:p>
      </dgm:t>
    </dgm:pt>
    <dgm:pt modelId="{41A0DA07-F0A0-4FE2-A89C-EA9BE3F30519}" type="parTrans" cxnId="{A8C760F8-FF66-485F-9DBE-9F01FAE07C79}">
      <dgm:prSet/>
      <dgm:spPr/>
      <dgm:t>
        <a:bodyPr/>
        <a:lstStyle/>
        <a:p>
          <a:endParaRPr lang="en-US"/>
        </a:p>
      </dgm:t>
    </dgm:pt>
    <dgm:pt modelId="{0D41B8B3-8476-4DE7-86C2-4AC36B46625A}" type="sibTrans" cxnId="{A8C760F8-FF66-485F-9DBE-9F01FAE07C79}">
      <dgm:prSet/>
      <dgm:spPr/>
      <dgm:t>
        <a:bodyPr/>
        <a:lstStyle/>
        <a:p>
          <a:endParaRPr lang="en-US"/>
        </a:p>
      </dgm:t>
    </dgm:pt>
    <dgm:pt modelId="{6C8FE3EF-81C4-49AD-A060-D34DDBF4226E}">
      <dgm:prSet phldrT="[Text]"/>
      <dgm:spPr/>
      <dgm:t>
        <a:bodyPr/>
        <a:lstStyle/>
        <a:p>
          <a:r>
            <a:rPr lang="en-US" dirty="0"/>
            <a:t>Final exam</a:t>
          </a:r>
        </a:p>
      </dgm:t>
    </dgm:pt>
    <dgm:pt modelId="{A3C805E0-26D0-4B82-995A-43A7C6420FC4}" type="parTrans" cxnId="{4E230D9F-82D3-443A-A4F7-7FA8CDEF96A1}">
      <dgm:prSet/>
      <dgm:spPr/>
      <dgm:t>
        <a:bodyPr/>
        <a:lstStyle/>
        <a:p>
          <a:endParaRPr lang="en-US"/>
        </a:p>
      </dgm:t>
    </dgm:pt>
    <dgm:pt modelId="{8502C190-A553-4F67-96C0-0A6926E0AC33}" type="sibTrans" cxnId="{4E230D9F-82D3-443A-A4F7-7FA8CDEF96A1}">
      <dgm:prSet/>
      <dgm:spPr/>
      <dgm:t>
        <a:bodyPr/>
        <a:lstStyle/>
        <a:p>
          <a:endParaRPr lang="en-US"/>
        </a:p>
      </dgm:t>
    </dgm:pt>
    <dgm:pt modelId="{85F7C0B1-BEC3-4AB8-BF2F-B370D5278797}">
      <dgm:prSet phldrT="[Text]"/>
      <dgm:spPr/>
      <dgm:t>
        <a:bodyPr/>
        <a:lstStyle/>
        <a:p>
          <a:r>
            <a:rPr lang="en-US" dirty="0"/>
            <a:t>Equally weighted</a:t>
          </a:r>
        </a:p>
      </dgm:t>
    </dgm:pt>
    <dgm:pt modelId="{24E0F60F-86E1-4F7F-91B5-A5B779369660}" type="parTrans" cxnId="{D244AC1A-CFEE-4CB4-A755-F8C48E0BD9C5}">
      <dgm:prSet/>
      <dgm:spPr/>
      <dgm:t>
        <a:bodyPr/>
        <a:lstStyle/>
        <a:p>
          <a:endParaRPr lang="en-US"/>
        </a:p>
      </dgm:t>
    </dgm:pt>
    <dgm:pt modelId="{766C4A50-39A4-4798-BE5B-E51D1A209DE2}" type="sibTrans" cxnId="{D244AC1A-CFEE-4CB4-A755-F8C48E0BD9C5}">
      <dgm:prSet/>
      <dgm:spPr/>
      <dgm:t>
        <a:bodyPr/>
        <a:lstStyle/>
        <a:p>
          <a:endParaRPr lang="en-US"/>
        </a:p>
      </dgm:t>
    </dgm:pt>
    <dgm:pt modelId="{5FBAFC0E-7DA1-4306-8A55-11D55F8855FE}" type="pres">
      <dgm:prSet presAssocID="{7D65D7C4-3410-4D0F-B36E-554D22197CE6}" presName="linearFlow" presStyleCnt="0">
        <dgm:presLayoutVars>
          <dgm:dir/>
          <dgm:animLvl val="lvl"/>
          <dgm:resizeHandles val="exact"/>
        </dgm:presLayoutVars>
      </dgm:prSet>
      <dgm:spPr/>
    </dgm:pt>
    <dgm:pt modelId="{6A4B5EB3-2B54-461B-8FEB-C23CB7E64CB9}" type="pres">
      <dgm:prSet presAssocID="{9DCB681B-A449-4B0F-BA50-7457DA02F5A9}" presName="composite" presStyleCnt="0"/>
      <dgm:spPr/>
    </dgm:pt>
    <dgm:pt modelId="{B2E9252A-9110-47DD-99A9-4B4FFF804121}" type="pres">
      <dgm:prSet presAssocID="{9DCB681B-A449-4B0F-BA50-7457DA02F5A9}" presName="parentText" presStyleLbl="alignNode1" presStyleIdx="0" presStyleCnt="5">
        <dgm:presLayoutVars>
          <dgm:chMax val="1"/>
          <dgm:bulletEnabled val="1"/>
        </dgm:presLayoutVars>
      </dgm:prSet>
      <dgm:spPr/>
    </dgm:pt>
    <dgm:pt modelId="{FA66920B-8472-48DC-9AE9-58BA76ED5B1B}" type="pres">
      <dgm:prSet presAssocID="{9DCB681B-A449-4B0F-BA50-7457DA02F5A9}" presName="descendantText" presStyleLbl="alignAcc1" presStyleIdx="0" presStyleCnt="5">
        <dgm:presLayoutVars>
          <dgm:bulletEnabled val="1"/>
        </dgm:presLayoutVars>
      </dgm:prSet>
      <dgm:spPr/>
    </dgm:pt>
    <dgm:pt modelId="{B9095857-0666-4452-BA35-D2688619F596}" type="pres">
      <dgm:prSet presAssocID="{059ABB7C-98CA-4BB1-8CBB-A0A9CC7E1955}" presName="sp" presStyleCnt="0"/>
      <dgm:spPr/>
    </dgm:pt>
    <dgm:pt modelId="{2632B4E3-2185-4776-9B75-638C2E6142E2}" type="pres">
      <dgm:prSet presAssocID="{541F8F55-61A2-4D8F-A3C7-B3F1836D61B9}" presName="composite" presStyleCnt="0"/>
      <dgm:spPr/>
    </dgm:pt>
    <dgm:pt modelId="{D59C1118-769E-4A7B-8619-1DDA2C40A4B4}" type="pres">
      <dgm:prSet presAssocID="{541F8F55-61A2-4D8F-A3C7-B3F1836D61B9}" presName="parentText" presStyleLbl="alignNode1" presStyleIdx="1" presStyleCnt="5">
        <dgm:presLayoutVars>
          <dgm:chMax val="1"/>
          <dgm:bulletEnabled val="1"/>
        </dgm:presLayoutVars>
      </dgm:prSet>
      <dgm:spPr/>
    </dgm:pt>
    <dgm:pt modelId="{22E18EA8-3B90-433C-81D2-63E8FCF45856}" type="pres">
      <dgm:prSet presAssocID="{541F8F55-61A2-4D8F-A3C7-B3F1836D61B9}" presName="descendantText" presStyleLbl="alignAcc1" presStyleIdx="1" presStyleCnt="5">
        <dgm:presLayoutVars>
          <dgm:bulletEnabled val="1"/>
        </dgm:presLayoutVars>
      </dgm:prSet>
      <dgm:spPr/>
    </dgm:pt>
    <dgm:pt modelId="{BDDD8E6D-E936-4A0E-85FD-2F16FDEB54EF}" type="pres">
      <dgm:prSet presAssocID="{BFB284BB-749C-4BFA-8F3B-07A3CA7E2A89}" presName="sp" presStyleCnt="0"/>
      <dgm:spPr/>
    </dgm:pt>
    <dgm:pt modelId="{66B8F29C-7835-4494-9B40-09000E4BD752}" type="pres">
      <dgm:prSet presAssocID="{539A618A-A785-4CBE-834D-15E1AC7FA285}" presName="composite" presStyleCnt="0"/>
      <dgm:spPr/>
    </dgm:pt>
    <dgm:pt modelId="{87C122AB-0EA2-40B6-A83C-BF4CF7F7781B}" type="pres">
      <dgm:prSet presAssocID="{539A618A-A785-4CBE-834D-15E1AC7FA285}" presName="parentText" presStyleLbl="alignNode1" presStyleIdx="2" presStyleCnt="5">
        <dgm:presLayoutVars>
          <dgm:chMax val="1"/>
          <dgm:bulletEnabled val="1"/>
        </dgm:presLayoutVars>
      </dgm:prSet>
      <dgm:spPr/>
    </dgm:pt>
    <dgm:pt modelId="{67DB148C-E805-4DA1-BE2B-620F67ABD829}" type="pres">
      <dgm:prSet presAssocID="{539A618A-A785-4CBE-834D-15E1AC7FA285}" presName="descendantText" presStyleLbl="alignAcc1" presStyleIdx="2" presStyleCnt="5">
        <dgm:presLayoutVars>
          <dgm:bulletEnabled val="1"/>
        </dgm:presLayoutVars>
      </dgm:prSet>
      <dgm:spPr/>
    </dgm:pt>
    <dgm:pt modelId="{F1F9BD5F-FC69-4CEC-8869-2D76DD543E0B}" type="pres">
      <dgm:prSet presAssocID="{BF1555F8-6ABB-472D-A276-963381F660B8}" presName="sp" presStyleCnt="0"/>
      <dgm:spPr/>
    </dgm:pt>
    <dgm:pt modelId="{0E41612E-D025-4971-A820-AE0DF88A2793}" type="pres">
      <dgm:prSet presAssocID="{ACA58715-8D12-4292-B435-9F1E4398AC26}" presName="composite" presStyleCnt="0"/>
      <dgm:spPr/>
    </dgm:pt>
    <dgm:pt modelId="{58E74281-39E3-4C9C-BF5D-A553E10C4AEC}" type="pres">
      <dgm:prSet presAssocID="{ACA58715-8D12-4292-B435-9F1E4398AC26}" presName="parentText" presStyleLbl="alignNode1" presStyleIdx="3" presStyleCnt="5">
        <dgm:presLayoutVars>
          <dgm:chMax val="1"/>
          <dgm:bulletEnabled val="1"/>
        </dgm:presLayoutVars>
      </dgm:prSet>
      <dgm:spPr/>
    </dgm:pt>
    <dgm:pt modelId="{A3284DF5-C2A4-4426-84F8-E58093051C31}" type="pres">
      <dgm:prSet presAssocID="{ACA58715-8D12-4292-B435-9F1E4398AC26}" presName="descendantText" presStyleLbl="alignAcc1" presStyleIdx="3" presStyleCnt="5">
        <dgm:presLayoutVars>
          <dgm:bulletEnabled val="1"/>
        </dgm:presLayoutVars>
      </dgm:prSet>
      <dgm:spPr/>
    </dgm:pt>
    <dgm:pt modelId="{6C8687AE-1068-4CCC-B816-EC068E7DF847}" type="pres">
      <dgm:prSet presAssocID="{9833F1AB-0D0C-4045-B73F-C06F69021C63}" presName="sp" presStyleCnt="0"/>
      <dgm:spPr/>
    </dgm:pt>
    <dgm:pt modelId="{9B240B52-51C1-4F19-891E-82C4708D6F65}" type="pres">
      <dgm:prSet presAssocID="{29A1DD6D-8568-44D5-ABCA-FB06CB2BC61C}" presName="composite" presStyleCnt="0"/>
      <dgm:spPr/>
    </dgm:pt>
    <dgm:pt modelId="{DA4376E4-83D8-470B-80C1-56C62DB1AE10}" type="pres">
      <dgm:prSet presAssocID="{29A1DD6D-8568-44D5-ABCA-FB06CB2BC61C}" presName="parentText" presStyleLbl="alignNode1" presStyleIdx="4" presStyleCnt="5">
        <dgm:presLayoutVars>
          <dgm:chMax val="1"/>
          <dgm:bulletEnabled val="1"/>
        </dgm:presLayoutVars>
      </dgm:prSet>
      <dgm:spPr/>
    </dgm:pt>
    <dgm:pt modelId="{DF52BF16-E779-43E4-9F6F-5D21EFEE09DE}" type="pres">
      <dgm:prSet presAssocID="{29A1DD6D-8568-44D5-ABCA-FB06CB2BC61C}" presName="descendantText" presStyleLbl="alignAcc1" presStyleIdx="4" presStyleCnt="5">
        <dgm:presLayoutVars>
          <dgm:bulletEnabled val="1"/>
        </dgm:presLayoutVars>
      </dgm:prSet>
      <dgm:spPr/>
    </dgm:pt>
  </dgm:ptLst>
  <dgm:cxnLst>
    <dgm:cxn modelId="{D244AC1A-CFEE-4CB4-A755-F8C48E0BD9C5}" srcId="{541F8F55-61A2-4D8F-A3C7-B3F1836D61B9}" destId="{85F7C0B1-BEC3-4AB8-BF2F-B370D5278797}" srcOrd="1" destOrd="0" parTransId="{24E0F60F-86E1-4F7F-91B5-A5B779369660}" sibTransId="{766C4A50-39A4-4798-BE5B-E51D1A209DE2}"/>
    <dgm:cxn modelId="{8517771E-83D0-40BC-B39D-2A23BF92DE2A}" srcId="{7D65D7C4-3410-4D0F-B36E-554D22197CE6}" destId="{9DCB681B-A449-4B0F-BA50-7457DA02F5A9}" srcOrd="0" destOrd="0" parTransId="{FA5D46A2-D628-4286-85E9-674D60EAF93B}" sibTransId="{059ABB7C-98CA-4BB1-8CBB-A0A9CC7E1955}"/>
    <dgm:cxn modelId="{C9B73D1F-B8CB-4DBC-B449-101FE90BF9CF}" srcId="{ACA58715-8D12-4292-B435-9F1E4398AC26}" destId="{2ED8F00E-4085-4DEA-9074-DA603C7CAA63}" srcOrd="0" destOrd="0" parTransId="{0215FEE2-FD4B-4001-BBCC-70BF01A936E4}" sibTransId="{E78F7E6D-539E-41C6-8463-933B09C5BB7E}"/>
    <dgm:cxn modelId="{80AEC224-F9C2-4D82-8BA1-2D6D23681855}" type="presOf" srcId="{E21E4EEB-49D4-459E-A41F-AD578CB2F078}" destId="{FA66920B-8472-48DC-9AE9-58BA76ED5B1B}" srcOrd="0" destOrd="0" presId="urn:microsoft.com/office/officeart/2005/8/layout/chevron2"/>
    <dgm:cxn modelId="{4061E627-31FA-4850-8B8E-C4CFAF8D2A87}" type="presOf" srcId="{6921E697-DAAE-4B69-9CA4-E23B93FBF4E3}" destId="{FA66920B-8472-48DC-9AE9-58BA76ED5B1B}" srcOrd="0" destOrd="1" presId="urn:microsoft.com/office/officeart/2005/8/layout/chevron2"/>
    <dgm:cxn modelId="{972D3A30-71A8-4359-BE38-E46C0F6A103C}" type="presOf" srcId="{29A1DD6D-8568-44D5-ABCA-FB06CB2BC61C}" destId="{DA4376E4-83D8-470B-80C1-56C62DB1AE10}" srcOrd="0" destOrd="0" presId="urn:microsoft.com/office/officeart/2005/8/layout/chevron2"/>
    <dgm:cxn modelId="{5E03DD40-2876-497F-B032-E45935AA0E97}" srcId="{9DCB681B-A449-4B0F-BA50-7457DA02F5A9}" destId="{E21E4EEB-49D4-459E-A41F-AD578CB2F078}" srcOrd="0" destOrd="0" parTransId="{FD726678-A338-4036-A7CC-A06EC8BC950C}" sibTransId="{FF2F222F-8F9B-4118-B542-950F520C517F}"/>
    <dgm:cxn modelId="{D8AFF261-FA82-4737-ADC4-8783362E5D21}" type="presOf" srcId="{539A618A-A785-4CBE-834D-15E1AC7FA285}" destId="{87C122AB-0EA2-40B6-A83C-BF4CF7F7781B}" srcOrd="0" destOrd="0" presId="urn:microsoft.com/office/officeart/2005/8/layout/chevron2"/>
    <dgm:cxn modelId="{DF485D42-F8BF-45FA-8333-28E27A592E22}" srcId="{7D65D7C4-3410-4D0F-B36E-554D22197CE6}" destId="{ACA58715-8D12-4292-B435-9F1E4398AC26}" srcOrd="3" destOrd="0" parTransId="{4CC96750-F115-4921-A546-2E76B21D3670}" sibTransId="{9833F1AB-0D0C-4045-B73F-C06F69021C63}"/>
    <dgm:cxn modelId="{663EAA42-0796-40A5-930E-2A0C7FDF292B}" type="presOf" srcId="{541F8F55-61A2-4D8F-A3C7-B3F1836D61B9}" destId="{D59C1118-769E-4A7B-8619-1DDA2C40A4B4}" srcOrd="0" destOrd="0" presId="urn:microsoft.com/office/officeart/2005/8/layout/chevron2"/>
    <dgm:cxn modelId="{AE2BA671-A5FA-4247-B975-64009B627A54}" srcId="{7D65D7C4-3410-4D0F-B36E-554D22197CE6}" destId="{539A618A-A785-4CBE-834D-15E1AC7FA285}" srcOrd="2" destOrd="0" parTransId="{17CA777D-D70B-4B9E-9EA2-6C89CB4E6FD1}" sibTransId="{BF1555F8-6ABB-472D-A276-963381F660B8}"/>
    <dgm:cxn modelId="{9745FF57-B5C2-4C22-AF78-16E2EDA8C508}" type="presOf" srcId="{7D65D7C4-3410-4D0F-B36E-554D22197CE6}" destId="{5FBAFC0E-7DA1-4306-8A55-11D55F8855FE}" srcOrd="0" destOrd="0" presId="urn:microsoft.com/office/officeart/2005/8/layout/chevron2"/>
    <dgm:cxn modelId="{AB536559-EFF1-4367-B1F6-0B8976431F7F}" type="presOf" srcId="{96D2D17D-5E65-46D6-AD34-7A6F5C11FD58}" destId="{22E18EA8-3B90-433C-81D2-63E8FCF45856}" srcOrd="0" destOrd="0" presId="urn:microsoft.com/office/officeart/2005/8/layout/chevron2"/>
    <dgm:cxn modelId="{6C52405A-9057-4D54-8A4C-C549C4903B03}" type="presOf" srcId="{2ED8F00E-4085-4DEA-9074-DA603C7CAA63}" destId="{A3284DF5-C2A4-4426-84F8-E58093051C31}" srcOrd="0" destOrd="0" presId="urn:microsoft.com/office/officeart/2005/8/layout/chevron2"/>
    <dgm:cxn modelId="{4E230D9F-82D3-443A-A4F7-7FA8CDEF96A1}" srcId="{29A1DD6D-8568-44D5-ABCA-FB06CB2BC61C}" destId="{6C8FE3EF-81C4-49AD-A060-D34DDBF4226E}" srcOrd="0" destOrd="0" parTransId="{A3C805E0-26D0-4B82-995A-43A7C6420FC4}" sibTransId="{8502C190-A553-4F67-96C0-0A6926E0AC33}"/>
    <dgm:cxn modelId="{163EDAA9-D3FE-45F2-B168-7FBB991908BC}" srcId="{9DCB681B-A449-4B0F-BA50-7457DA02F5A9}" destId="{6921E697-DAAE-4B69-9CA4-E23B93FBF4E3}" srcOrd="1" destOrd="0" parTransId="{6CC319CD-3C04-48DC-8D91-BB46FCF50395}" sibTransId="{1471E15C-7A98-48A4-BDBF-9A010728F83F}"/>
    <dgm:cxn modelId="{BE3BB7AB-77DF-4B8C-A141-79BDFDF31AA9}" srcId="{539A618A-A785-4CBE-834D-15E1AC7FA285}" destId="{D0E50B15-1CD6-4117-B423-D65A50F38DA7}" srcOrd="0" destOrd="0" parTransId="{4D30B929-63B8-4995-90F8-A3BE494B4A77}" sibTransId="{43A66D05-48BC-4E1C-86F8-997096A12987}"/>
    <dgm:cxn modelId="{9890B2AD-568A-45E8-B1DB-4D64950D6173}" srcId="{7D65D7C4-3410-4D0F-B36E-554D22197CE6}" destId="{541F8F55-61A2-4D8F-A3C7-B3F1836D61B9}" srcOrd="1" destOrd="0" parTransId="{150608E5-1145-43B0-852A-822CEFDC4C45}" sibTransId="{BFB284BB-749C-4BFA-8F3B-07A3CA7E2A89}"/>
    <dgm:cxn modelId="{0C22F7BC-2E31-4DD9-B2F7-FC93F7FA5BE1}" type="presOf" srcId="{ACA58715-8D12-4292-B435-9F1E4398AC26}" destId="{58E74281-39E3-4C9C-BF5D-A553E10C4AEC}" srcOrd="0" destOrd="0" presId="urn:microsoft.com/office/officeart/2005/8/layout/chevron2"/>
    <dgm:cxn modelId="{1B7CACC1-2D14-4D29-ADE4-4A1EB1502171}" type="presOf" srcId="{D0E50B15-1CD6-4117-B423-D65A50F38DA7}" destId="{67DB148C-E805-4DA1-BE2B-620F67ABD829}" srcOrd="0" destOrd="0" presId="urn:microsoft.com/office/officeart/2005/8/layout/chevron2"/>
    <dgm:cxn modelId="{0F629FCB-424D-491C-B7B8-7E802ADACA07}" type="presOf" srcId="{9DCB681B-A449-4B0F-BA50-7457DA02F5A9}" destId="{B2E9252A-9110-47DD-99A9-4B4FFF804121}" srcOrd="0" destOrd="0" presId="urn:microsoft.com/office/officeart/2005/8/layout/chevron2"/>
    <dgm:cxn modelId="{7CCFFED8-1006-491B-81B7-7515844AFCE1}" type="presOf" srcId="{6C8FE3EF-81C4-49AD-A060-D34DDBF4226E}" destId="{DF52BF16-E779-43E4-9F6F-5D21EFEE09DE}" srcOrd="0" destOrd="0" presId="urn:microsoft.com/office/officeart/2005/8/layout/chevron2"/>
    <dgm:cxn modelId="{52D608DF-321C-4336-BEEF-F5FF6A5E0459}" type="presOf" srcId="{85F7C0B1-BEC3-4AB8-BF2F-B370D5278797}" destId="{22E18EA8-3B90-433C-81D2-63E8FCF45856}" srcOrd="0" destOrd="1" presId="urn:microsoft.com/office/officeart/2005/8/layout/chevron2"/>
    <dgm:cxn modelId="{A8C760F8-FF66-485F-9DBE-9F01FAE07C79}" srcId="{7D65D7C4-3410-4D0F-B36E-554D22197CE6}" destId="{29A1DD6D-8568-44D5-ABCA-FB06CB2BC61C}" srcOrd="4" destOrd="0" parTransId="{41A0DA07-F0A0-4FE2-A89C-EA9BE3F30519}" sibTransId="{0D41B8B3-8476-4DE7-86C2-4AC36B46625A}"/>
    <dgm:cxn modelId="{B5BD70FD-2E62-4303-B0F1-88DD2F02A901}" srcId="{541F8F55-61A2-4D8F-A3C7-B3F1836D61B9}" destId="{96D2D17D-5E65-46D6-AD34-7A6F5C11FD58}" srcOrd="0" destOrd="0" parTransId="{0EC43BCC-0179-4E65-BAA9-99E00FE3EA4C}" sibTransId="{3EF8087F-39ED-4022-9793-DBC691B5E758}"/>
    <dgm:cxn modelId="{C8428940-DD08-4D5E-80C6-D2CAC18C2007}" type="presParOf" srcId="{5FBAFC0E-7DA1-4306-8A55-11D55F8855FE}" destId="{6A4B5EB3-2B54-461B-8FEB-C23CB7E64CB9}" srcOrd="0" destOrd="0" presId="urn:microsoft.com/office/officeart/2005/8/layout/chevron2"/>
    <dgm:cxn modelId="{D6A252C5-0B97-4A17-9517-CF3003402CB0}" type="presParOf" srcId="{6A4B5EB3-2B54-461B-8FEB-C23CB7E64CB9}" destId="{B2E9252A-9110-47DD-99A9-4B4FFF804121}" srcOrd="0" destOrd="0" presId="urn:microsoft.com/office/officeart/2005/8/layout/chevron2"/>
    <dgm:cxn modelId="{9ED2585C-FF4B-4FE5-B628-219BE93AC13A}" type="presParOf" srcId="{6A4B5EB3-2B54-461B-8FEB-C23CB7E64CB9}" destId="{FA66920B-8472-48DC-9AE9-58BA76ED5B1B}" srcOrd="1" destOrd="0" presId="urn:microsoft.com/office/officeart/2005/8/layout/chevron2"/>
    <dgm:cxn modelId="{05FCFCB5-D1D2-4B5C-8D56-0155363C34FC}" type="presParOf" srcId="{5FBAFC0E-7DA1-4306-8A55-11D55F8855FE}" destId="{B9095857-0666-4452-BA35-D2688619F596}" srcOrd="1" destOrd="0" presId="urn:microsoft.com/office/officeart/2005/8/layout/chevron2"/>
    <dgm:cxn modelId="{2E24C8DF-A025-4670-A168-A93CA7014C10}" type="presParOf" srcId="{5FBAFC0E-7DA1-4306-8A55-11D55F8855FE}" destId="{2632B4E3-2185-4776-9B75-638C2E6142E2}" srcOrd="2" destOrd="0" presId="urn:microsoft.com/office/officeart/2005/8/layout/chevron2"/>
    <dgm:cxn modelId="{7E340BFB-EE41-44D9-8671-F23103BB1967}" type="presParOf" srcId="{2632B4E3-2185-4776-9B75-638C2E6142E2}" destId="{D59C1118-769E-4A7B-8619-1DDA2C40A4B4}" srcOrd="0" destOrd="0" presId="urn:microsoft.com/office/officeart/2005/8/layout/chevron2"/>
    <dgm:cxn modelId="{27F48BDD-2232-4FB2-B73F-243C6EF6D173}" type="presParOf" srcId="{2632B4E3-2185-4776-9B75-638C2E6142E2}" destId="{22E18EA8-3B90-433C-81D2-63E8FCF45856}" srcOrd="1" destOrd="0" presId="urn:microsoft.com/office/officeart/2005/8/layout/chevron2"/>
    <dgm:cxn modelId="{860D2FE2-8EFD-4EF9-862C-6B57CD366EC3}" type="presParOf" srcId="{5FBAFC0E-7DA1-4306-8A55-11D55F8855FE}" destId="{BDDD8E6D-E936-4A0E-85FD-2F16FDEB54EF}" srcOrd="3" destOrd="0" presId="urn:microsoft.com/office/officeart/2005/8/layout/chevron2"/>
    <dgm:cxn modelId="{8A79E4AD-FE15-4B37-8624-9D29D084A8CF}" type="presParOf" srcId="{5FBAFC0E-7DA1-4306-8A55-11D55F8855FE}" destId="{66B8F29C-7835-4494-9B40-09000E4BD752}" srcOrd="4" destOrd="0" presId="urn:microsoft.com/office/officeart/2005/8/layout/chevron2"/>
    <dgm:cxn modelId="{1498E50F-9331-4B1E-9CCB-EC2E9238D258}" type="presParOf" srcId="{66B8F29C-7835-4494-9B40-09000E4BD752}" destId="{87C122AB-0EA2-40B6-A83C-BF4CF7F7781B}" srcOrd="0" destOrd="0" presId="urn:microsoft.com/office/officeart/2005/8/layout/chevron2"/>
    <dgm:cxn modelId="{FA553150-5607-4004-99AB-146305DE40C6}" type="presParOf" srcId="{66B8F29C-7835-4494-9B40-09000E4BD752}" destId="{67DB148C-E805-4DA1-BE2B-620F67ABD829}" srcOrd="1" destOrd="0" presId="urn:microsoft.com/office/officeart/2005/8/layout/chevron2"/>
    <dgm:cxn modelId="{68B8356D-3A7F-4C0E-B7EA-F7515D76FC9E}" type="presParOf" srcId="{5FBAFC0E-7DA1-4306-8A55-11D55F8855FE}" destId="{F1F9BD5F-FC69-4CEC-8869-2D76DD543E0B}" srcOrd="5" destOrd="0" presId="urn:microsoft.com/office/officeart/2005/8/layout/chevron2"/>
    <dgm:cxn modelId="{4ED80930-D15F-4E90-B05D-0CD31EF74FB2}" type="presParOf" srcId="{5FBAFC0E-7DA1-4306-8A55-11D55F8855FE}" destId="{0E41612E-D025-4971-A820-AE0DF88A2793}" srcOrd="6" destOrd="0" presId="urn:microsoft.com/office/officeart/2005/8/layout/chevron2"/>
    <dgm:cxn modelId="{DC74FE90-E33B-40E7-927C-912588F900BF}" type="presParOf" srcId="{0E41612E-D025-4971-A820-AE0DF88A2793}" destId="{58E74281-39E3-4C9C-BF5D-A553E10C4AEC}" srcOrd="0" destOrd="0" presId="urn:microsoft.com/office/officeart/2005/8/layout/chevron2"/>
    <dgm:cxn modelId="{E19F321A-852E-4FB1-BED1-4CA72BA3CB21}" type="presParOf" srcId="{0E41612E-D025-4971-A820-AE0DF88A2793}" destId="{A3284DF5-C2A4-4426-84F8-E58093051C31}" srcOrd="1" destOrd="0" presId="urn:microsoft.com/office/officeart/2005/8/layout/chevron2"/>
    <dgm:cxn modelId="{65D07DC7-3168-427B-8FF8-8049771EC61E}" type="presParOf" srcId="{5FBAFC0E-7DA1-4306-8A55-11D55F8855FE}" destId="{6C8687AE-1068-4CCC-B816-EC068E7DF847}" srcOrd="7" destOrd="0" presId="urn:microsoft.com/office/officeart/2005/8/layout/chevron2"/>
    <dgm:cxn modelId="{A6C04533-FB10-4836-A697-D44AC1012777}" type="presParOf" srcId="{5FBAFC0E-7DA1-4306-8A55-11D55F8855FE}" destId="{9B240B52-51C1-4F19-891E-82C4708D6F65}" srcOrd="8" destOrd="0" presId="urn:microsoft.com/office/officeart/2005/8/layout/chevron2"/>
    <dgm:cxn modelId="{53ECCF14-6366-4D92-B16D-9EAD89FB29E0}" type="presParOf" srcId="{9B240B52-51C1-4F19-891E-82C4708D6F65}" destId="{DA4376E4-83D8-470B-80C1-56C62DB1AE10}" srcOrd="0" destOrd="0" presId="urn:microsoft.com/office/officeart/2005/8/layout/chevron2"/>
    <dgm:cxn modelId="{951605F6-4815-4073-AA4E-A7E4132BD09E}" type="presParOf" srcId="{9B240B52-51C1-4F19-891E-82C4708D6F65}" destId="{DF52BF16-E779-43E4-9F6F-5D21EFEE09DE}"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E9252A-9110-47DD-99A9-4B4FFF804121}">
      <dsp:nvSpPr>
        <dsp:cNvPr id="0" name=""/>
        <dsp:cNvSpPr/>
      </dsp:nvSpPr>
      <dsp:spPr>
        <a:xfrm rot="5400000">
          <a:off x="-155151" y="156054"/>
          <a:ext cx="1034340" cy="724038"/>
        </a:xfrm>
        <a:prstGeom prst="chevron">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27%</a:t>
          </a:r>
        </a:p>
      </dsp:txBody>
      <dsp:txXfrm rot="-5400000">
        <a:off x="0" y="362922"/>
        <a:ext cx="724038" cy="310302"/>
      </dsp:txXfrm>
    </dsp:sp>
    <dsp:sp modelId="{FA66920B-8472-48DC-9AE9-58BA76ED5B1B}">
      <dsp:nvSpPr>
        <dsp:cNvPr id="0" name=""/>
        <dsp:cNvSpPr/>
      </dsp:nvSpPr>
      <dsp:spPr>
        <a:xfrm rot="5400000">
          <a:off x="5512258" y="-4787316"/>
          <a:ext cx="672321" cy="10248761"/>
        </a:xfrm>
        <a:prstGeom prst="round2Same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n-US" sz="1900" kern="1200" dirty="0"/>
            <a:t>Three projects</a:t>
          </a:r>
        </a:p>
        <a:p>
          <a:pPr marL="171450" lvl="1" indent="-171450" algn="l" defTabSz="844550">
            <a:lnSpc>
              <a:spcPct val="90000"/>
            </a:lnSpc>
            <a:spcBef>
              <a:spcPct val="0"/>
            </a:spcBef>
            <a:spcAft>
              <a:spcPct val="15000"/>
            </a:spcAft>
            <a:buChar char="•"/>
          </a:pPr>
          <a:r>
            <a:rPr lang="en-US" sz="1900" kern="1200" dirty="0"/>
            <a:t>Equally weighted</a:t>
          </a:r>
        </a:p>
      </dsp:txBody>
      <dsp:txXfrm rot="-5400000">
        <a:off x="724038" y="33724"/>
        <a:ext cx="10215941" cy="606681"/>
      </dsp:txXfrm>
    </dsp:sp>
    <dsp:sp modelId="{D59C1118-769E-4A7B-8619-1DDA2C40A4B4}">
      <dsp:nvSpPr>
        <dsp:cNvPr id="0" name=""/>
        <dsp:cNvSpPr/>
      </dsp:nvSpPr>
      <dsp:spPr>
        <a:xfrm rot="5400000">
          <a:off x="-155151" y="1072561"/>
          <a:ext cx="1034340" cy="724038"/>
        </a:xfrm>
        <a:prstGeom prst="chevron">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24%</a:t>
          </a:r>
        </a:p>
      </dsp:txBody>
      <dsp:txXfrm rot="-5400000">
        <a:off x="0" y="1279429"/>
        <a:ext cx="724038" cy="310302"/>
      </dsp:txXfrm>
    </dsp:sp>
    <dsp:sp modelId="{22E18EA8-3B90-433C-81D2-63E8FCF45856}">
      <dsp:nvSpPr>
        <dsp:cNvPr id="0" name=""/>
        <dsp:cNvSpPr/>
      </dsp:nvSpPr>
      <dsp:spPr>
        <a:xfrm rot="5400000">
          <a:off x="5512258" y="-3870810"/>
          <a:ext cx="672321" cy="10248761"/>
        </a:xfrm>
        <a:prstGeom prst="round2SameRect">
          <a:avLst/>
        </a:prstGeom>
        <a:solidFill>
          <a:schemeClr val="lt1">
            <a:alpha val="90000"/>
            <a:hueOff val="0"/>
            <a:satOff val="0"/>
            <a:lumOff val="0"/>
            <a:alphaOff val="0"/>
          </a:schemeClr>
        </a:solidFill>
        <a:ln w="6350" cap="flat" cmpd="sng" algn="ctr">
          <a:solidFill>
            <a:schemeClr val="accent3">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n-US" sz="1900" kern="1200" dirty="0"/>
            <a:t>Eight assignments</a:t>
          </a:r>
        </a:p>
        <a:p>
          <a:pPr marL="171450" lvl="1" indent="-171450" algn="l" defTabSz="844550">
            <a:lnSpc>
              <a:spcPct val="90000"/>
            </a:lnSpc>
            <a:spcBef>
              <a:spcPct val="0"/>
            </a:spcBef>
            <a:spcAft>
              <a:spcPct val="15000"/>
            </a:spcAft>
            <a:buChar char="•"/>
          </a:pPr>
          <a:r>
            <a:rPr lang="en-US" sz="1900" kern="1200" dirty="0"/>
            <a:t>Equally weighted</a:t>
          </a:r>
        </a:p>
      </dsp:txBody>
      <dsp:txXfrm rot="-5400000">
        <a:off x="724038" y="950230"/>
        <a:ext cx="10215941" cy="606681"/>
      </dsp:txXfrm>
    </dsp:sp>
    <dsp:sp modelId="{87C122AB-0EA2-40B6-A83C-BF4CF7F7781B}">
      <dsp:nvSpPr>
        <dsp:cNvPr id="0" name=""/>
        <dsp:cNvSpPr/>
      </dsp:nvSpPr>
      <dsp:spPr>
        <a:xfrm rot="5400000">
          <a:off x="-155151" y="1989067"/>
          <a:ext cx="1034340" cy="724038"/>
        </a:xfrm>
        <a:prstGeom prst="chevron">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635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5%</a:t>
          </a:r>
        </a:p>
      </dsp:txBody>
      <dsp:txXfrm rot="-5400000">
        <a:off x="0" y="2195935"/>
        <a:ext cx="724038" cy="310302"/>
      </dsp:txXfrm>
    </dsp:sp>
    <dsp:sp modelId="{67DB148C-E805-4DA1-BE2B-620F67ABD829}">
      <dsp:nvSpPr>
        <dsp:cNvPr id="0" name=""/>
        <dsp:cNvSpPr/>
      </dsp:nvSpPr>
      <dsp:spPr>
        <a:xfrm rot="5400000">
          <a:off x="5512258" y="-2954303"/>
          <a:ext cx="672321" cy="10248761"/>
        </a:xfrm>
        <a:prstGeom prst="round2SameRect">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n-US" sz="1900" kern="1200" dirty="0"/>
            <a:t>Tickets out the door</a:t>
          </a:r>
        </a:p>
      </dsp:txBody>
      <dsp:txXfrm rot="-5400000">
        <a:off x="724038" y="1866737"/>
        <a:ext cx="10215941" cy="606681"/>
      </dsp:txXfrm>
    </dsp:sp>
    <dsp:sp modelId="{58E74281-39E3-4C9C-BF5D-A553E10C4AEC}">
      <dsp:nvSpPr>
        <dsp:cNvPr id="0" name=""/>
        <dsp:cNvSpPr/>
      </dsp:nvSpPr>
      <dsp:spPr>
        <a:xfrm rot="5400000">
          <a:off x="-155151" y="2905574"/>
          <a:ext cx="1034340" cy="724038"/>
        </a:xfrm>
        <a:prstGeom prst="chevron">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635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30%</a:t>
          </a:r>
        </a:p>
      </dsp:txBody>
      <dsp:txXfrm rot="-5400000">
        <a:off x="0" y="3112442"/>
        <a:ext cx="724038" cy="310302"/>
      </dsp:txXfrm>
    </dsp:sp>
    <dsp:sp modelId="{A3284DF5-C2A4-4426-84F8-E58093051C31}">
      <dsp:nvSpPr>
        <dsp:cNvPr id="0" name=""/>
        <dsp:cNvSpPr/>
      </dsp:nvSpPr>
      <dsp:spPr>
        <a:xfrm rot="5400000">
          <a:off x="5512258" y="-2037796"/>
          <a:ext cx="672321" cy="10248761"/>
        </a:xfrm>
        <a:prstGeom prst="round2SameRect">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n-US" sz="1900" kern="1200" dirty="0"/>
            <a:t>Two equally weighted midterm exams</a:t>
          </a:r>
        </a:p>
      </dsp:txBody>
      <dsp:txXfrm rot="-5400000">
        <a:off x="724038" y="2783244"/>
        <a:ext cx="10215941" cy="606681"/>
      </dsp:txXfrm>
    </dsp:sp>
    <dsp:sp modelId="{DA4376E4-83D8-470B-80C1-56C62DB1AE10}">
      <dsp:nvSpPr>
        <dsp:cNvPr id="0" name=""/>
        <dsp:cNvSpPr/>
      </dsp:nvSpPr>
      <dsp:spPr>
        <a:xfrm rot="5400000">
          <a:off x="-155151" y="3822081"/>
          <a:ext cx="1034340" cy="724038"/>
        </a:xfrm>
        <a:prstGeom prst="chevron">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w="6350" cap="flat" cmpd="sng" algn="ctr">
          <a:solidFill>
            <a:schemeClr val="accent6">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14%</a:t>
          </a:r>
        </a:p>
      </dsp:txBody>
      <dsp:txXfrm rot="-5400000">
        <a:off x="0" y="4028949"/>
        <a:ext cx="724038" cy="310302"/>
      </dsp:txXfrm>
    </dsp:sp>
    <dsp:sp modelId="{DF52BF16-E779-43E4-9F6F-5D21EFEE09DE}">
      <dsp:nvSpPr>
        <dsp:cNvPr id="0" name=""/>
        <dsp:cNvSpPr/>
      </dsp:nvSpPr>
      <dsp:spPr>
        <a:xfrm rot="5400000">
          <a:off x="5512258" y="-1121290"/>
          <a:ext cx="672321" cy="10248761"/>
        </a:xfrm>
        <a:prstGeom prst="round2SameRect">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n-US" sz="1900" kern="1200" dirty="0"/>
            <a:t>Final exam</a:t>
          </a:r>
        </a:p>
      </dsp:txBody>
      <dsp:txXfrm rot="-5400000">
        <a:off x="724038" y="3699750"/>
        <a:ext cx="10215941" cy="606681"/>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7FE8EF-7E1D-4CC2-BD9F-B1936C0AC818}" type="datetimeFigureOut">
              <a:rPr lang="en-US" smtClean="0"/>
              <a:pPr/>
              <a:t>1/12/2025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068796-915B-4F4F-972A-93A5DBC2787E}" type="slidenum">
              <a:rPr lang="en-US" smtClean="0"/>
              <a:pPr/>
              <a:t>‹#›</a:t>
            </a:fld>
            <a:endParaRPr lang="en-US"/>
          </a:p>
        </p:txBody>
      </p:sp>
    </p:spTree>
    <p:extLst>
      <p:ext uri="{BB962C8B-B14F-4D97-AF65-F5344CB8AC3E}">
        <p14:creationId xmlns:p14="http://schemas.microsoft.com/office/powerpoint/2010/main" val="28271478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068796-915B-4F4F-972A-93A5DBC2787E}" type="slidenum">
              <a:rPr lang="en-US" smtClean="0"/>
              <a:pPr/>
              <a:t>3</a:t>
            </a:fld>
            <a:endParaRPr lang="en-US"/>
          </a:p>
        </p:txBody>
      </p:sp>
    </p:spTree>
    <p:extLst>
      <p:ext uri="{BB962C8B-B14F-4D97-AF65-F5344CB8AC3E}">
        <p14:creationId xmlns:p14="http://schemas.microsoft.com/office/powerpoint/2010/main" val="615315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1068796-915B-4F4F-972A-93A5DBC2787E}" type="slidenum">
              <a:rPr lang="en-US" smtClean="0"/>
              <a:pPr/>
              <a:t>4</a:t>
            </a:fld>
            <a:endParaRPr lang="en-US"/>
          </a:p>
        </p:txBody>
      </p:sp>
    </p:spTree>
    <p:extLst>
      <p:ext uri="{BB962C8B-B14F-4D97-AF65-F5344CB8AC3E}">
        <p14:creationId xmlns:p14="http://schemas.microsoft.com/office/powerpoint/2010/main" val="35770378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1068796-915B-4F4F-972A-93A5DBC2787E}" type="slidenum">
              <a:rPr lang="en-US" smtClean="0"/>
              <a:pPr/>
              <a:t>25</a:t>
            </a:fld>
            <a:endParaRPr lang="en-US"/>
          </a:p>
        </p:txBody>
      </p:sp>
    </p:spTree>
    <p:extLst>
      <p:ext uri="{BB962C8B-B14F-4D97-AF65-F5344CB8AC3E}">
        <p14:creationId xmlns:p14="http://schemas.microsoft.com/office/powerpoint/2010/main" val="34091471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1068796-915B-4F4F-972A-93A5DBC2787E}" type="slidenum">
              <a:rPr lang="en-US" smtClean="0"/>
              <a:pPr/>
              <a:t>40</a:t>
            </a:fld>
            <a:endParaRPr lang="en-US"/>
          </a:p>
        </p:txBody>
      </p:sp>
    </p:spTree>
    <p:extLst>
      <p:ext uri="{BB962C8B-B14F-4D97-AF65-F5344CB8AC3E}">
        <p14:creationId xmlns:p14="http://schemas.microsoft.com/office/powerpoint/2010/main" val="34997321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1068796-915B-4F4F-972A-93A5DBC2787E}" type="slidenum">
              <a:rPr lang="en-US" smtClean="0"/>
              <a:pPr/>
              <a:t>45</a:t>
            </a:fld>
            <a:endParaRPr lang="en-US"/>
          </a:p>
        </p:txBody>
      </p:sp>
    </p:spTree>
    <p:extLst>
      <p:ext uri="{BB962C8B-B14F-4D97-AF65-F5344CB8AC3E}">
        <p14:creationId xmlns:p14="http://schemas.microsoft.com/office/powerpoint/2010/main" val="21106362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1068796-915B-4F4F-972A-93A5DBC2787E}" type="slidenum">
              <a:rPr lang="en-US" smtClean="0"/>
              <a:pPr/>
              <a:t>47</a:t>
            </a:fld>
            <a:endParaRPr lang="en-US"/>
          </a:p>
        </p:txBody>
      </p:sp>
    </p:spTree>
    <p:extLst>
      <p:ext uri="{BB962C8B-B14F-4D97-AF65-F5344CB8AC3E}">
        <p14:creationId xmlns:p14="http://schemas.microsoft.com/office/powerpoint/2010/main" val="19375080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1" y="0"/>
            <a:ext cx="12191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ctrTitle"/>
          </p:nvPr>
        </p:nvSpPr>
        <p:spPr>
          <a:xfrm>
            <a:off x="914400" y="3355848"/>
            <a:ext cx="107696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914400" y="1828800"/>
            <a:ext cx="107696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8A57E976-8075-4937-B12C-3CC32E54B430}" type="datetimeFigureOut">
              <a:rPr lang="en-US" smtClean="0"/>
              <a:pPr/>
              <a:t>1/12/2025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
        <p:nvSpPr>
          <p:cNvPr id="10" name="Rectangle 9"/>
          <p:cNvSpPr/>
          <p:nvPr/>
        </p:nvSpPr>
        <p:spPr bwMode="invGray">
          <a:xfrm>
            <a:off x="0" y="5128334"/>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1/12/2025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8798560" y="0"/>
            <a:ext cx="6096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8" name="Rectangle 7"/>
          <p:cNvSpPr/>
          <p:nvPr/>
        </p:nvSpPr>
        <p:spPr bwMode="ltGray">
          <a:xfrm>
            <a:off x="8863584" y="0"/>
            <a:ext cx="33528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Vertical Title 1"/>
          <p:cNvSpPr>
            <a:spLocks noGrp="1"/>
          </p:cNvSpPr>
          <p:nvPr>
            <p:ph type="title" orient="vert"/>
          </p:nvPr>
        </p:nvSpPr>
        <p:spPr>
          <a:xfrm>
            <a:off x="9042400" y="274641"/>
            <a:ext cx="2540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304801"/>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1/12/2025</a:t>
            </a:fld>
            <a:endParaRPr lang="en-US"/>
          </a:p>
        </p:txBody>
      </p:sp>
      <p:sp>
        <p:nvSpPr>
          <p:cNvPr id="5" name="Footer Placeholder 4"/>
          <p:cNvSpPr>
            <a:spLocks noGrp="1"/>
          </p:cNvSpPr>
          <p:nvPr>
            <p:ph type="ftr" sz="quarter" idx="11"/>
          </p:nvPr>
        </p:nvSpPr>
        <p:spPr>
          <a:xfrm>
            <a:off x="3520796" y="6377460"/>
            <a:ext cx="5115205" cy="365125"/>
          </a:xfrm>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5448"/>
            <a:ext cx="109728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1/12/2025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12192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ectangle 11"/>
          <p:cNvSpPr/>
          <p:nvPr/>
        </p:nvSpPr>
        <p:spPr bwMode="invGray">
          <a:xfrm>
            <a:off x="0" y="2602520"/>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999744" y="118872"/>
            <a:ext cx="10684256"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987552" y="1828800"/>
            <a:ext cx="10696448"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A57E976-8075-4937-B12C-3CC32E54B430}" type="datetimeFigureOut">
              <a:rPr lang="en-US" smtClean="0"/>
              <a:pPr/>
              <a:t>1/12/2025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1773936"/>
            <a:ext cx="53848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773936"/>
            <a:ext cx="53848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A57E976-8075-4937-B12C-3CC32E54B430}" type="datetimeFigureOut">
              <a:rPr lang="en-US" smtClean="0"/>
              <a:pPr/>
              <a:t>1/12/2025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1698988"/>
            <a:ext cx="5386917"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609600" y="2449512"/>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6193368" y="1698988"/>
            <a:ext cx="5389033"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193368" y="2449512"/>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A57E976-8075-4937-B12C-3CC32E54B430}" type="datetimeFigureOut">
              <a:rPr lang="en-US" smtClean="0"/>
              <a:pPr/>
              <a:t>1/12/2025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8A57E976-8075-4937-B12C-3CC32E54B430}" type="datetimeFigureOut">
              <a:rPr lang="en-US" smtClean="0"/>
              <a:pPr/>
              <a:t>1/12/2025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7E976-8075-4937-B12C-3CC32E54B430}" type="datetimeFigureOut">
              <a:rPr lang="en-US" smtClean="0"/>
              <a:pPr/>
              <a:t>1/12/2025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784" y="152400"/>
            <a:ext cx="3364992"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4025837" y="1743134"/>
            <a:ext cx="7894188"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223784" y="1730018"/>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A57E976-8075-4937-B12C-3CC32E54B430}" type="datetimeFigureOut">
              <a:rPr lang="en-US" smtClean="0"/>
              <a:pPr/>
              <a:t>1/12/2025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
        <p:nvSpPr>
          <p:cNvPr id="12" name="Rectangle 11"/>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5448"/>
            <a:ext cx="3366867"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3871741" y="1484808"/>
            <a:ext cx="8329863"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219456" y="1728216"/>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219456" y="1170432"/>
            <a:ext cx="3364992" cy="201168"/>
          </a:xfrm>
        </p:spPr>
        <p:txBody>
          <a:bodyPr/>
          <a:lstStyle/>
          <a:p>
            <a:fld id="{8A57E976-8075-4937-B12C-3CC32E54B430}" type="datetimeFigureOut">
              <a:rPr lang="en-US" smtClean="0"/>
              <a:pPr/>
              <a:t>1/12/2025</a:t>
            </a:fld>
            <a:endParaRPr lang="en-US"/>
          </a:p>
        </p:txBody>
      </p:sp>
      <p:sp>
        <p:nvSpPr>
          <p:cNvPr id="11" name="Rectangle 10"/>
          <p:cNvSpPr/>
          <p:nvPr/>
        </p:nvSpPr>
        <p:spPr>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6" name="Footer Placeholder 5"/>
          <p:cNvSpPr>
            <a:spLocks noGrp="1"/>
          </p:cNvSpPr>
          <p:nvPr>
            <p:ph type="ftr" sz="quarter" idx="11"/>
          </p:nvPr>
        </p:nvSpPr>
        <p:spPr>
          <a:xfrm>
            <a:off x="4047744" y="1170432"/>
            <a:ext cx="6925056"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11119104" y="1170432"/>
            <a:ext cx="978485" cy="201168"/>
          </a:xfrm>
        </p:spPr>
        <p:txBody>
          <a:bodyPr/>
          <a:lstStyle/>
          <a:p>
            <a:fld id="{DF7B3FC0-58E1-4035-BA6F-4BC11C5567A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7" name="Rectangle 6"/>
          <p:cNvSpPr/>
          <p:nvPr/>
        </p:nvSpPr>
        <p:spPr bwMode="ltGray">
          <a:xfrm>
            <a:off x="1" y="1"/>
            <a:ext cx="12191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Placeholder 1"/>
          <p:cNvSpPr>
            <a:spLocks noGrp="1"/>
          </p:cNvSpPr>
          <p:nvPr>
            <p:ph type="title"/>
          </p:nvPr>
        </p:nvSpPr>
        <p:spPr>
          <a:xfrm>
            <a:off x="609600" y="152400"/>
            <a:ext cx="109728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609600" y="1775192"/>
            <a:ext cx="109728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609600" y="6476999"/>
            <a:ext cx="28448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8A57E976-8075-4937-B12C-3CC32E54B430}" type="datetimeFigureOut">
              <a:rPr lang="en-US" smtClean="0"/>
              <a:pPr/>
              <a:t>1/12/2025</a:t>
            </a:fld>
            <a:endParaRPr lang="en-US"/>
          </a:p>
        </p:txBody>
      </p:sp>
      <p:sp>
        <p:nvSpPr>
          <p:cNvPr id="5" name="Footer Placeholder 4"/>
          <p:cNvSpPr>
            <a:spLocks noGrp="1"/>
          </p:cNvSpPr>
          <p:nvPr>
            <p:ph type="ftr" sz="quarter" idx="3"/>
          </p:nvPr>
        </p:nvSpPr>
        <p:spPr>
          <a:xfrm>
            <a:off x="3520796" y="6476999"/>
            <a:ext cx="7343625"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10939195" y="6476999"/>
            <a:ext cx="978485"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F7B3FC0-58E1-4035-BA6F-4BC11C5567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otterbein.brightspace.co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otterbein.edu/ods" TargetMode="External"/><Relationship Id="rId2" Type="http://schemas.openxmlformats.org/officeDocument/2006/relationships/hyperlink" Target="mailto:DisabilityServices@otterbein.edu"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www.youtube.com/watch?v=oRva7UxGQDw"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issing.csail.mit.edu/" TargetMode="External"/><Relationship Id="rId2" Type="http://schemas.openxmlformats.org/officeDocument/2006/relationships/hyperlink" Target="http://faculty.otterbein.edu/wittman1/comp3400/standards/"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s://w3.cs.jmu.edu/kirkpams/OpenCSF/Books/csf/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COMP 3400</a:t>
            </a:r>
          </a:p>
        </p:txBody>
      </p:sp>
      <p:sp>
        <p:nvSpPr>
          <p:cNvPr id="3" name="Subtitle 2"/>
          <p:cNvSpPr>
            <a:spLocks noGrp="1"/>
          </p:cNvSpPr>
          <p:nvPr>
            <p:ph type="subTitle" idx="1"/>
          </p:nvPr>
        </p:nvSpPr>
        <p:spPr/>
        <p:txBody>
          <a:bodyPr/>
          <a:lstStyle/>
          <a:p>
            <a:r>
              <a:rPr lang="en-US" dirty="0"/>
              <a:t>Operating Systems and Network Fundamentals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information</a:t>
            </a:r>
          </a:p>
        </p:txBody>
      </p:sp>
      <p:sp>
        <p:nvSpPr>
          <p:cNvPr id="3" name="Content Placeholder 2"/>
          <p:cNvSpPr>
            <a:spLocks noGrp="1"/>
          </p:cNvSpPr>
          <p:nvPr>
            <p:ph idx="1"/>
          </p:nvPr>
        </p:nvSpPr>
        <p:spPr/>
        <p:txBody>
          <a:bodyPr>
            <a:normAutofit/>
          </a:bodyPr>
          <a:lstStyle/>
          <a:p>
            <a:pPr>
              <a:buNone/>
            </a:pPr>
            <a:r>
              <a:rPr lang="en-US" dirty="0"/>
              <a:t>For more information, visit the webpage: </a:t>
            </a:r>
            <a:r>
              <a:rPr lang="en-US" sz="2400" dirty="0">
                <a:latin typeface="Courier New" pitchFamily="49" charset="0"/>
                <a:cs typeface="Courier New" pitchFamily="49" charset="0"/>
              </a:rPr>
              <a:t>http://faculty.otterbein.edu/wittman1/comp3400</a:t>
            </a:r>
            <a:endParaRPr lang="en-US" sz="2400" dirty="0"/>
          </a:p>
          <a:p>
            <a:endParaRPr lang="en-US" dirty="0"/>
          </a:p>
          <a:p>
            <a:r>
              <a:rPr lang="en-US" dirty="0"/>
              <a:t>The webpage will contain:</a:t>
            </a:r>
          </a:p>
          <a:p>
            <a:pPr lvl="1"/>
            <a:r>
              <a:rPr lang="en-US" dirty="0"/>
              <a:t>The most current schedule</a:t>
            </a:r>
          </a:p>
          <a:p>
            <a:pPr lvl="1"/>
            <a:r>
              <a:rPr lang="en-US" dirty="0"/>
              <a:t>Notes available for download</a:t>
            </a:r>
          </a:p>
          <a:p>
            <a:pPr lvl="1"/>
            <a:r>
              <a:rPr lang="en-US" dirty="0"/>
              <a:t>Reminders about exams and homework</a:t>
            </a:r>
          </a:p>
          <a:p>
            <a:pPr lvl="1"/>
            <a:r>
              <a:rPr lang="en-US" dirty="0"/>
              <a:t>Syllabus </a:t>
            </a:r>
            <a:r>
              <a:rPr lang="en-US" sz="2400" dirty="0"/>
              <a:t>(you can request a printed copy if you like)</a:t>
            </a:r>
          </a:p>
          <a:p>
            <a:pPr lvl="1"/>
            <a:r>
              <a:rPr lang="en-US" dirty="0"/>
              <a:t>Detailed policies and guidelines</a:t>
            </a:r>
          </a:p>
        </p:txBody>
      </p:sp>
    </p:spTree>
    <p:extLst>
      <p:ext uri="{BB962C8B-B14F-4D97-AF65-F5344CB8AC3E}">
        <p14:creationId xmlns:p14="http://schemas.microsoft.com/office/powerpoint/2010/main" val="345833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Projects</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Three projects</a:t>
            </a:r>
          </a:p>
        </p:txBody>
      </p:sp>
      <p:sp>
        <p:nvSpPr>
          <p:cNvPr id="5" name="Content Placeholder 4"/>
          <p:cNvSpPr>
            <a:spLocks noGrp="1"/>
          </p:cNvSpPr>
          <p:nvPr>
            <p:ph idx="1"/>
          </p:nvPr>
        </p:nvSpPr>
        <p:spPr/>
        <p:txBody>
          <a:bodyPr>
            <a:normAutofit/>
          </a:bodyPr>
          <a:lstStyle/>
          <a:p>
            <a:r>
              <a:rPr lang="en-US" dirty="0"/>
              <a:t>27% of your grade will be three equally weighted projects</a:t>
            </a:r>
          </a:p>
          <a:p>
            <a:r>
              <a:rPr lang="en-US" dirty="0"/>
              <a:t>Each will focus on a different topic:</a:t>
            </a:r>
          </a:p>
          <a:p>
            <a:pPr lvl="1"/>
            <a:r>
              <a:rPr lang="en-US" dirty="0"/>
              <a:t>Function pointers and finite state machines</a:t>
            </a:r>
          </a:p>
          <a:p>
            <a:pPr lvl="1"/>
            <a:r>
              <a:rPr lang="en-US" dirty="0"/>
              <a:t>Processes and intrusion detection</a:t>
            </a:r>
          </a:p>
          <a:p>
            <a:pPr lvl="1"/>
            <a:r>
              <a:rPr lang="en-US" dirty="0"/>
              <a:t>Networking and CGI</a:t>
            </a:r>
          </a:p>
          <a:p>
            <a:r>
              <a:rPr lang="en-US" dirty="0"/>
              <a:t>You will work on each project in two-person teams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fade">
                                      <p:cBhvr>
                                        <p:cTn id="15" dur="500"/>
                                        <p:tgtEl>
                                          <p:spTgt spid="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fade">
                                      <p:cBhvr>
                                        <p:cTn id="20" dur="500"/>
                                        <p:tgtEl>
                                          <p:spTgt spid="5">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Effect transition="in" filter="fade">
                                      <p:cBhvr>
                                        <p:cTn id="25" dur="500"/>
                                        <p:tgtEl>
                                          <p:spTgt spid="5">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5">
                                            <p:txEl>
                                              <p:pRg st="5" end="5"/>
                                            </p:txEl>
                                          </p:spTgt>
                                        </p:tgtEl>
                                        <p:attrNameLst>
                                          <p:attrName>style.visibility</p:attrName>
                                        </p:attrNameLst>
                                      </p:cBhvr>
                                      <p:to>
                                        <p:strVal val="visible"/>
                                      </p:to>
                                    </p:set>
                                    <p:animEffect transition="in" filter="fade">
                                      <p:cBhvr>
                                        <p:cTn id="30"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Teams</a:t>
            </a:r>
          </a:p>
        </p:txBody>
      </p:sp>
      <p:sp>
        <p:nvSpPr>
          <p:cNvPr id="3" name="Content Placeholder 2"/>
          <p:cNvSpPr>
            <a:spLocks noGrp="1"/>
          </p:cNvSpPr>
          <p:nvPr>
            <p:ph idx="1"/>
          </p:nvPr>
        </p:nvSpPr>
        <p:spPr/>
        <p:txBody>
          <a:bodyPr>
            <a:normAutofit/>
          </a:bodyPr>
          <a:lstStyle/>
          <a:p>
            <a:r>
              <a:rPr lang="en-US" dirty="0"/>
              <a:t>All projects are done in teams of two</a:t>
            </a:r>
          </a:p>
          <a:p>
            <a:r>
              <a:rPr lang="en-US" dirty="0"/>
              <a:t>You may pick your partners</a:t>
            </a:r>
          </a:p>
          <a:p>
            <a:pPr lvl="1"/>
            <a:r>
              <a:rPr lang="en-US" dirty="0"/>
              <a:t>But you have to have a different partner for each project!</a:t>
            </a:r>
          </a:p>
          <a:p>
            <a:pPr lvl="1"/>
            <a:r>
              <a:rPr lang="en-US" dirty="0"/>
              <a:t>Use Brightspace to form teams</a:t>
            </a:r>
          </a:p>
          <a:p>
            <a:r>
              <a:rPr lang="en-US" dirty="0"/>
              <a:t>Projects must be uploaded to </a:t>
            </a:r>
            <a:r>
              <a:rPr lang="en-US" dirty="0">
                <a:hlinkClick r:id="rId2"/>
              </a:rPr>
              <a:t>Brightspace</a:t>
            </a:r>
            <a:endParaRPr lang="en-US" dirty="0"/>
          </a:p>
        </p:txBody>
      </p:sp>
    </p:spTree>
    <p:extLst>
      <p:ext uri="{BB962C8B-B14F-4D97-AF65-F5344CB8AC3E}">
        <p14:creationId xmlns:p14="http://schemas.microsoft.com/office/powerpoint/2010/main" val="3295916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Turning in projects</a:t>
            </a:r>
          </a:p>
        </p:txBody>
      </p:sp>
      <p:sp>
        <p:nvSpPr>
          <p:cNvPr id="3" name="Content Placeholder 2"/>
          <p:cNvSpPr>
            <a:spLocks noGrp="1"/>
          </p:cNvSpPr>
          <p:nvPr>
            <p:ph idx="1"/>
          </p:nvPr>
        </p:nvSpPr>
        <p:spPr/>
        <p:txBody>
          <a:bodyPr>
            <a:normAutofit lnSpcReduction="10000"/>
          </a:bodyPr>
          <a:lstStyle/>
          <a:p>
            <a:pPr marL="438912" lvl="1" indent="-320040">
              <a:spcBef>
                <a:spcPts val="0"/>
              </a:spcBef>
              <a:buClr>
                <a:schemeClr val="accent1"/>
              </a:buClr>
              <a:buSzPct val="80000"/>
              <a:buFont typeface="Wingdings 2"/>
              <a:buChar char=""/>
            </a:pPr>
            <a:r>
              <a:rPr lang="en-US" sz="3200" dirty="0"/>
              <a:t>Projects must be uploaded to Brightspace </a:t>
            </a:r>
            <a:r>
              <a:rPr lang="en-US" sz="3200" b="1" dirty="0"/>
              <a:t>before</a:t>
            </a:r>
            <a:r>
              <a:rPr lang="en-US" sz="3200" dirty="0"/>
              <a:t> the deadline</a:t>
            </a:r>
          </a:p>
          <a:p>
            <a:r>
              <a:rPr lang="en-US" dirty="0"/>
              <a:t>Late projects will not be accepted</a:t>
            </a:r>
          </a:p>
          <a:p>
            <a:pPr lvl="1"/>
            <a:r>
              <a:rPr lang="en-US" dirty="0"/>
              <a:t>Exception:  Each person will have 3 grace days</a:t>
            </a:r>
          </a:p>
          <a:p>
            <a:pPr lvl="1"/>
            <a:r>
              <a:rPr lang="en-US" dirty="0"/>
              <a:t>You can use these grace days together or separately as extensions for your projects</a:t>
            </a:r>
          </a:p>
          <a:p>
            <a:pPr lvl="1"/>
            <a:r>
              <a:rPr lang="en-US" dirty="0"/>
              <a:t>You must inform me </a:t>
            </a:r>
            <a:r>
              <a:rPr lang="en-US" b="1" dirty="0"/>
              <a:t>before</a:t>
            </a:r>
            <a:r>
              <a:rPr lang="en-US" dirty="0"/>
              <a:t> the deadline that you are going to use grace days</a:t>
            </a:r>
          </a:p>
          <a:p>
            <a:pPr lvl="1"/>
            <a:r>
              <a:rPr lang="en-US" dirty="0"/>
              <a:t>If two people in a team don't have the same number of grace days, the number of days they will have available will be the </a:t>
            </a:r>
            <a:r>
              <a:rPr lang="en-US" b="1" dirty="0"/>
              <a:t>maximum</a:t>
            </a:r>
            <a:r>
              <a:rPr lang="en-US" dirty="0"/>
              <a:t> of those remaining for either teammate</a:t>
            </a:r>
          </a:p>
          <a:p>
            <a:endParaRPr lang="en-US" dirty="0"/>
          </a:p>
        </p:txBody>
      </p:sp>
    </p:spTree>
    <p:extLst>
      <p:ext uri="{BB962C8B-B14F-4D97-AF65-F5344CB8AC3E}">
        <p14:creationId xmlns:p14="http://schemas.microsoft.com/office/powerpoint/2010/main" val="1694906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78AC9-1A5E-489E-9228-4B0106AE2A26}"/>
              </a:ext>
            </a:extLst>
          </p:cNvPr>
          <p:cNvSpPr>
            <a:spLocks noGrp="1"/>
          </p:cNvSpPr>
          <p:nvPr>
            <p:ph type="title"/>
          </p:nvPr>
        </p:nvSpPr>
        <p:spPr/>
        <p:txBody>
          <a:bodyPr/>
          <a:lstStyle/>
          <a:p>
            <a:r>
              <a:rPr lang="en-US" dirty="0"/>
              <a:t>Project framework</a:t>
            </a:r>
          </a:p>
        </p:txBody>
      </p:sp>
      <p:sp>
        <p:nvSpPr>
          <p:cNvPr id="3" name="Content Placeholder 2">
            <a:extLst>
              <a:ext uri="{FF2B5EF4-FFF2-40B4-BE49-F238E27FC236}">
                <a16:creationId xmlns:a16="http://schemas.microsoft.com/office/drawing/2014/main" id="{569264B1-860F-4824-81F3-4AB234012A43}"/>
              </a:ext>
            </a:extLst>
          </p:cNvPr>
          <p:cNvSpPr>
            <a:spLocks noGrp="1"/>
          </p:cNvSpPr>
          <p:nvPr>
            <p:ph idx="1"/>
          </p:nvPr>
        </p:nvSpPr>
        <p:spPr/>
        <p:txBody>
          <a:bodyPr/>
          <a:lstStyle/>
          <a:p>
            <a:r>
              <a:rPr lang="en-US" dirty="0"/>
              <a:t>Projects (and assignments) work differently than in my other classes</a:t>
            </a:r>
          </a:p>
          <a:p>
            <a:r>
              <a:rPr lang="en-US" dirty="0"/>
              <a:t>Relatively large frameworks of skeleton code will be given to you</a:t>
            </a:r>
          </a:p>
          <a:p>
            <a:r>
              <a:rPr lang="en-US" dirty="0"/>
              <a:t>Unit tests and integration tests will also be provided</a:t>
            </a:r>
          </a:p>
          <a:p>
            <a:r>
              <a:rPr lang="en-US" dirty="0"/>
              <a:t>Understanding the tests will help you understand what you need to code</a:t>
            </a:r>
          </a:p>
          <a:p>
            <a:r>
              <a:rPr lang="en-US" dirty="0"/>
              <a:t>You won't have to write much code … but it will have to be code that you understand well</a:t>
            </a:r>
          </a:p>
        </p:txBody>
      </p:sp>
    </p:spTree>
    <p:extLst>
      <p:ext uri="{BB962C8B-B14F-4D97-AF65-F5344CB8AC3E}">
        <p14:creationId xmlns:p14="http://schemas.microsoft.com/office/powerpoint/2010/main" val="1599834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A7248-A7C5-4EB1-8A17-EBFA372970F9}"/>
              </a:ext>
            </a:extLst>
          </p:cNvPr>
          <p:cNvSpPr>
            <a:spLocks noGrp="1"/>
          </p:cNvSpPr>
          <p:nvPr>
            <p:ph type="title"/>
          </p:nvPr>
        </p:nvSpPr>
        <p:spPr/>
        <p:txBody>
          <a:bodyPr/>
          <a:lstStyle/>
          <a:p>
            <a:r>
              <a:rPr lang="en-US" dirty="0"/>
              <a:t>Running tests</a:t>
            </a:r>
          </a:p>
        </p:txBody>
      </p:sp>
      <p:sp>
        <p:nvSpPr>
          <p:cNvPr id="3" name="Content Placeholder 2">
            <a:extLst>
              <a:ext uri="{FF2B5EF4-FFF2-40B4-BE49-F238E27FC236}">
                <a16:creationId xmlns:a16="http://schemas.microsoft.com/office/drawing/2014/main" id="{CA95494A-F53C-4EC4-A902-BB8EF3D14953}"/>
              </a:ext>
            </a:extLst>
          </p:cNvPr>
          <p:cNvSpPr>
            <a:spLocks noGrp="1"/>
          </p:cNvSpPr>
          <p:nvPr>
            <p:ph idx="1"/>
          </p:nvPr>
        </p:nvSpPr>
        <p:spPr>
          <a:xfrm>
            <a:off x="609600" y="1775192"/>
            <a:ext cx="10972800" cy="4927360"/>
          </a:xfrm>
        </p:spPr>
        <p:txBody>
          <a:bodyPr>
            <a:normAutofit fontScale="70000" lnSpcReduction="20000"/>
          </a:bodyPr>
          <a:lstStyle/>
          <a:p>
            <a:r>
              <a:rPr lang="en-US" dirty="0"/>
              <a:t>Inside the top-level project directory, type </a:t>
            </a:r>
            <a:r>
              <a:rPr lang="en-US" b="1" dirty="0">
                <a:latin typeface="Courier New" panose="02070309020205020404" pitchFamily="49" charset="0"/>
                <a:cs typeface="Courier New" panose="02070309020205020404" pitchFamily="49" charset="0"/>
              </a:rPr>
              <a:t>make test</a:t>
            </a:r>
            <a:r>
              <a:rPr lang="en-US" dirty="0"/>
              <a:t> to run the tests</a:t>
            </a:r>
          </a:p>
          <a:p>
            <a:r>
              <a:rPr lang="en-US" dirty="0"/>
              <a:t>The top-level directory will contain a </a:t>
            </a:r>
            <a:r>
              <a:rPr lang="en-US" b="1" dirty="0">
                <a:latin typeface="Courier New" panose="02070309020205020404" pitchFamily="49" charset="0"/>
                <a:cs typeface="Courier New" panose="02070309020205020404" pitchFamily="49" charset="0"/>
              </a:rPr>
              <a:t>tests</a:t>
            </a:r>
            <a:r>
              <a:rPr lang="en-US" dirty="0"/>
              <a:t> directory with lots of important stuff:</a:t>
            </a:r>
          </a:p>
          <a:p>
            <a:pPr lvl="1"/>
            <a:r>
              <a:rPr lang="en-US" b="1" dirty="0">
                <a:latin typeface="Courier New" panose="02070309020205020404" pitchFamily="49" charset="0"/>
                <a:cs typeface="Courier New" panose="02070309020205020404" pitchFamily="49" charset="0"/>
              </a:rPr>
              <a:t>tests/</a:t>
            </a:r>
            <a:r>
              <a:rPr lang="en-US" b="1" dirty="0" err="1">
                <a:latin typeface="Courier New" panose="02070309020205020404" pitchFamily="49" charset="0"/>
                <a:cs typeface="Courier New" panose="02070309020205020404" pitchFamily="49" charset="0"/>
              </a:rPr>
              <a:t>public.c</a:t>
            </a:r>
            <a:endParaRPr lang="en-US" b="1" dirty="0">
              <a:latin typeface="Courier New" panose="02070309020205020404" pitchFamily="49" charset="0"/>
              <a:cs typeface="Courier New" panose="02070309020205020404" pitchFamily="49" charset="0"/>
            </a:endParaRPr>
          </a:p>
          <a:p>
            <a:pPr lvl="2"/>
            <a:r>
              <a:rPr lang="en-US" dirty="0"/>
              <a:t>Driver for unit tests, using the Check framework for unit testing</a:t>
            </a:r>
          </a:p>
          <a:p>
            <a:pPr lvl="2"/>
            <a:r>
              <a:rPr lang="en-US" dirty="0"/>
              <a:t>Some tests will be given, but you should add more</a:t>
            </a:r>
          </a:p>
          <a:p>
            <a:pPr lvl="1"/>
            <a:r>
              <a:rPr lang="en-US" sz="2900" b="1" dirty="0">
                <a:latin typeface="Courier New" panose="02070309020205020404" pitchFamily="49" charset="0"/>
                <a:cs typeface="Courier New" panose="02070309020205020404" pitchFamily="49" charset="0"/>
              </a:rPr>
              <a:t>tests/</a:t>
            </a:r>
            <a:r>
              <a:rPr lang="en-US" sz="2900" b="1" dirty="0" err="1">
                <a:latin typeface="Courier New" panose="02070309020205020404" pitchFamily="49" charset="0"/>
                <a:cs typeface="Courier New" panose="02070309020205020404" pitchFamily="49" charset="0"/>
              </a:rPr>
              <a:t>itests.include</a:t>
            </a:r>
            <a:endParaRPr lang="en-US" sz="2900" b="1" dirty="0">
              <a:latin typeface="Courier New" panose="02070309020205020404" pitchFamily="49" charset="0"/>
              <a:cs typeface="Courier New" panose="02070309020205020404" pitchFamily="49" charset="0"/>
            </a:endParaRPr>
          </a:p>
          <a:p>
            <a:pPr lvl="2"/>
            <a:r>
              <a:rPr lang="en-US" dirty="0"/>
              <a:t>Configuration file that gives command-line arguments for integration testing.</a:t>
            </a:r>
          </a:p>
          <a:p>
            <a:pPr lvl="2"/>
            <a:r>
              <a:rPr lang="en-US" dirty="0"/>
              <a:t>You can modify this file to add test cases for both good and bad command-line arguments.</a:t>
            </a:r>
          </a:p>
          <a:p>
            <a:pPr lvl="1"/>
            <a:r>
              <a:rPr lang="en-US" sz="2900" b="1" dirty="0">
                <a:latin typeface="Courier New" panose="02070309020205020404" pitchFamily="49" charset="0"/>
                <a:cs typeface="Courier New" panose="02070309020205020404" pitchFamily="49" charset="0"/>
              </a:rPr>
              <a:t>tests/expected/</a:t>
            </a:r>
          </a:p>
          <a:p>
            <a:pPr lvl="2"/>
            <a:r>
              <a:rPr lang="en-US" dirty="0"/>
              <a:t>Directory contains text files with the expected output for integration tests.</a:t>
            </a:r>
          </a:p>
          <a:p>
            <a:pPr lvl="2"/>
            <a:r>
              <a:rPr lang="en-US" dirty="0"/>
              <a:t>When you add test cases to </a:t>
            </a:r>
            <a:r>
              <a:rPr lang="en-US" b="1" dirty="0" err="1">
                <a:latin typeface="Courier New" panose="02070309020205020404" pitchFamily="49" charset="0"/>
                <a:cs typeface="Courier New" panose="02070309020205020404" pitchFamily="49" charset="0"/>
              </a:rPr>
              <a:t>itests.include</a:t>
            </a:r>
            <a:r>
              <a:rPr lang="en-US" dirty="0"/>
              <a:t>, you must also create a corresponding </a:t>
            </a:r>
            <a:r>
              <a:rPr lang="en-US" b="1" dirty="0">
                <a:latin typeface="Courier New" panose="02070309020205020404" pitchFamily="49" charset="0"/>
                <a:cs typeface="Courier New" panose="02070309020205020404" pitchFamily="49" charset="0"/>
              </a:rPr>
              <a:t>.txt</a:t>
            </a:r>
            <a:r>
              <a:rPr lang="en-US" dirty="0"/>
              <a:t> file in this directory</a:t>
            </a:r>
          </a:p>
          <a:p>
            <a:pPr lvl="2"/>
            <a:r>
              <a:rPr lang="en-US" b="1" dirty="0">
                <a:latin typeface="Courier New" panose="02070309020205020404" pitchFamily="49" charset="0"/>
                <a:cs typeface="Courier New" panose="02070309020205020404" pitchFamily="49" charset="0"/>
              </a:rPr>
              <a:t>diff</a:t>
            </a:r>
            <a:r>
              <a:rPr lang="en-US" dirty="0"/>
              <a:t> is used to check, so output must match to the character</a:t>
            </a:r>
          </a:p>
          <a:p>
            <a:pPr lvl="1"/>
            <a:r>
              <a:rPr lang="en-US" sz="2900" b="1" dirty="0">
                <a:latin typeface="Courier New" panose="02070309020205020404" pitchFamily="49" charset="0"/>
                <a:cs typeface="Courier New" panose="02070309020205020404" pitchFamily="49" charset="0"/>
              </a:rPr>
              <a:t>tests/inputs/</a:t>
            </a:r>
          </a:p>
          <a:p>
            <a:pPr lvl="2"/>
            <a:r>
              <a:rPr lang="en-US" dirty="0"/>
              <a:t>Directory contains files that can be used as input to the projects</a:t>
            </a:r>
          </a:p>
          <a:p>
            <a:pPr lvl="1"/>
            <a:r>
              <a:rPr lang="en-US" sz="2900" b="1" dirty="0">
                <a:latin typeface="Courier New" panose="02070309020205020404" pitchFamily="49" charset="0"/>
                <a:cs typeface="Courier New" panose="02070309020205020404" pitchFamily="49" charset="0"/>
              </a:rPr>
              <a:t>tests/</a:t>
            </a:r>
            <a:r>
              <a:rPr lang="en-US" sz="2900" b="1" dirty="0" err="1">
                <a:latin typeface="Courier New" panose="02070309020205020404" pitchFamily="49" charset="0"/>
                <a:cs typeface="Courier New" panose="02070309020205020404" pitchFamily="49" charset="0"/>
              </a:rPr>
              <a:t>Makefile</a:t>
            </a:r>
            <a:r>
              <a:rPr lang="en-US" dirty="0"/>
              <a:t>, </a:t>
            </a:r>
            <a:r>
              <a:rPr lang="en-US" sz="2900" b="1" dirty="0">
                <a:latin typeface="Courier New" panose="02070309020205020404" pitchFamily="49" charset="0"/>
                <a:cs typeface="Courier New" panose="02070309020205020404" pitchFamily="49" charset="0"/>
              </a:rPr>
              <a:t>tests/integration.sh</a:t>
            </a:r>
            <a:r>
              <a:rPr lang="en-US" dirty="0"/>
              <a:t>, and </a:t>
            </a:r>
            <a:r>
              <a:rPr lang="en-US" sz="2900" b="1" dirty="0">
                <a:latin typeface="Courier New" panose="02070309020205020404" pitchFamily="49" charset="0"/>
                <a:cs typeface="Courier New" panose="02070309020205020404" pitchFamily="49" charset="0"/>
              </a:rPr>
              <a:t>tests/</a:t>
            </a:r>
            <a:r>
              <a:rPr lang="en-US" sz="2900" b="1" dirty="0" err="1">
                <a:latin typeface="Courier New" panose="02070309020205020404" pitchFamily="49" charset="0"/>
                <a:cs typeface="Courier New" panose="02070309020205020404" pitchFamily="49" charset="0"/>
              </a:rPr>
              <a:t>testsuite.c</a:t>
            </a:r>
            <a:endParaRPr lang="en-US" sz="2900" b="1" dirty="0">
              <a:latin typeface="Courier New" panose="02070309020205020404" pitchFamily="49" charset="0"/>
              <a:cs typeface="Courier New" panose="02070309020205020404" pitchFamily="49" charset="0"/>
            </a:endParaRPr>
          </a:p>
          <a:p>
            <a:pPr lvl="2"/>
            <a:r>
              <a:rPr lang="en-US" dirty="0"/>
              <a:t>Drivers for the testing infrastructure that you don't need to modify</a:t>
            </a:r>
          </a:p>
        </p:txBody>
      </p:sp>
    </p:spTree>
    <p:extLst>
      <p:ext uri="{BB962C8B-B14F-4D97-AF65-F5344CB8AC3E}">
        <p14:creationId xmlns:p14="http://schemas.microsoft.com/office/powerpoint/2010/main" val="1935032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Assignments</a:t>
            </a:r>
          </a:p>
        </p:txBody>
      </p:sp>
      <p:sp>
        <p:nvSpPr>
          <p:cNvPr id="2" name="Text Placeholder 1"/>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418892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Assignments</a:t>
            </a:r>
          </a:p>
        </p:txBody>
      </p:sp>
      <p:sp>
        <p:nvSpPr>
          <p:cNvPr id="5" name="Content Placeholder 4"/>
          <p:cNvSpPr>
            <a:spLocks noGrp="1"/>
          </p:cNvSpPr>
          <p:nvPr>
            <p:ph idx="1"/>
          </p:nvPr>
        </p:nvSpPr>
        <p:spPr/>
        <p:txBody>
          <a:bodyPr>
            <a:normAutofit fontScale="92500" lnSpcReduction="10000"/>
          </a:bodyPr>
          <a:lstStyle/>
          <a:p>
            <a:r>
              <a:rPr lang="en-US" dirty="0"/>
              <a:t>24% of your grade will be single-week programming assignments</a:t>
            </a:r>
          </a:p>
          <a:p>
            <a:r>
              <a:rPr lang="en-US" dirty="0"/>
              <a:t>These assignments are grouped:</a:t>
            </a:r>
          </a:p>
          <a:p>
            <a:pPr lvl="1"/>
            <a:r>
              <a:rPr lang="en-US" dirty="0"/>
              <a:t>Assignments 1 and 2 are grouped with Project 1</a:t>
            </a:r>
          </a:p>
          <a:p>
            <a:pPr lvl="1"/>
            <a:r>
              <a:rPr lang="en-US" dirty="0"/>
              <a:t>Assignments 3 and 4 are grouped with Project 2</a:t>
            </a:r>
          </a:p>
          <a:p>
            <a:pPr lvl="1"/>
            <a:r>
              <a:rPr lang="en-US" dirty="0"/>
              <a:t>Assignments 5 and 6 are grouped with Project 3</a:t>
            </a:r>
          </a:p>
          <a:p>
            <a:pPr lvl="1"/>
            <a:r>
              <a:rPr lang="en-US" dirty="0"/>
              <a:t>Assignments 7 and 8 are grouped together without a project</a:t>
            </a:r>
          </a:p>
          <a:p>
            <a:r>
              <a:rPr lang="en-US" dirty="0"/>
              <a:t>Because the code is interrelated, you will have the same teams for each grouping of assignments and projects</a:t>
            </a:r>
          </a:p>
          <a:p>
            <a:r>
              <a:rPr lang="en-US" dirty="0"/>
              <a:t>Assignments are intended to make the projects easier</a:t>
            </a:r>
          </a:p>
          <a:p>
            <a:pPr lvl="1"/>
            <a:r>
              <a:rPr lang="en-US" b="1" dirty="0"/>
              <a:t>Do the grouped assignments first before starting on the project!</a:t>
            </a:r>
          </a:p>
          <a:p>
            <a:endParaRPr lang="en-US" dirty="0"/>
          </a:p>
        </p:txBody>
      </p:sp>
    </p:spTree>
    <p:extLst>
      <p:ext uri="{BB962C8B-B14F-4D97-AF65-F5344CB8AC3E}">
        <p14:creationId xmlns:p14="http://schemas.microsoft.com/office/powerpoint/2010/main" val="3889532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Turning in assignments</a:t>
            </a:r>
          </a:p>
        </p:txBody>
      </p:sp>
      <p:sp>
        <p:nvSpPr>
          <p:cNvPr id="3" name="Content Placeholder 2"/>
          <p:cNvSpPr>
            <a:spLocks noGrp="1"/>
          </p:cNvSpPr>
          <p:nvPr>
            <p:ph idx="1"/>
          </p:nvPr>
        </p:nvSpPr>
        <p:spPr/>
        <p:txBody>
          <a:bodyPr>
            <a:normAutofit/>
          </a:bodyPr>
          <a:lstStyle/>
          <a:p>
            <a:pPr marL="438912" lvl="1" indent="-320040">
              <a:spcBef>
                <a:spcPts val="0"/>
              </a:spcBef>
              <a:buClr>
                <a:schemeClr val="accent1"/>
              </a:buClr>
              <a:buSzPct val="80000"/>
              <a:buFont typeface="Wingdings 2"/>
              <a:buChar char=""/>
            </a:pPr>
            <a:r>
              <a:rPr lang="en-US" sz="3200" dirty="0"/>
              <a:t>Assignments must be uploaded to Brightspace </a:t>
            </a:r>
            <a:r>
              <a:rPr lang="en-US" sz="3200" b="1" dirty="0"/>
              <a:t>before</a:t>
            </a:r>
            <a:r>
              <a:rPr lang="en-US" sz="3200" dirty="0"/>
              <a:t> the deadline</a:t>
            </a:r>
          </a:p>
          <a:p>
            <a:r>
              <a:rPr lang="en-US" dirty="0"/>
              <a:t>Late assignments will not be accepted</a:t>
            </a:r>
          </a:p>
          <a:p>
            <a:r>
              <a:rPr lang="en-US" dirty="0"/>
              <a:t>There are no grace days for assignments</a:t>
            </a:r>
          </a:p>
        </p:txBody>
      </p:sp>
    </p:spTree>
    <p:extLst>
      <p:ext uri="{BB962C8B-B14F-4D97-AF65-F5344CB8AC3E}">
        <p14:creationId xmlns:p14="http://schemas.microsoft.com/office/powerpoint/2010/main" val="4110318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am I?</a:t>
            </a:r>
          </a:p>
        </p:txBody>
      </p:sp>
      <p:sp>
        <p:nvSpPr>
          <p:cNvPr id="3" name="Content Placeholder 2"/>
          <p:cNvSpPr>
            <a:spLocks noGrp="1"/>
          </p:cNvSpPr>
          <p:nvPr>
            <p:ph idx="1"/>
          </p:nvPr>
        </p:nvSpPr>
        <p:spPr/>
        <p:txBody>
          <a:bodyPr>
            <a:normAutofit fontScale="92500" lnSpcReduction="20000"/>
          </a:bodyPr>
          <a:lstStyle/>
          <a:p>
            <a:r>
              <a:rPr lang="en-US" dirty="0"/>
              <a:t>Dr. Barry </a:t>
            </a:r>
            <a:r>
              <a:rPr lang="en-US" dirty="0" err="1"/>
              <a:t>Wittman</a:t>
            </a:r>
            <a:endParaRPr lang="en-US" dirty="0"/>
          </a:p>
          <a:p>
            <a:r>
              <a:rPr lang="en-US" dirty="0">
                <a:solidFill>
                  <a:srgbClr val="FF0000"/>
                </a:solidFill>
              </a:rPr>
              <a:t>Not Dr. Barry Whitman</a:t>
            </a:r>
          </a:p>
          <a:p>
            <a:r>
              <a:rPr lang="en-US" dirty="0"/>
              <a:t>Education:</a:t>
            </a:r>
          </a:p>
          <a:p>
            <a:pPr lvl="1"/>
            <a:r>
              <a:rPr lang="en-US" dirty="0"/>
              <a:t>PhD and MS in Computer Science, Purdue University</a:t>
            </a:r>
          </a:p>
          <a:p>
            <a:pPr lvl="1"/>
            <a:r>
              <a:rPr lang="en-US" dirty="0"/>
              <a:t>BS in Computer Science, Morehouse College</a:t>
            </a:r>
          </a:p>
          <a:p>
            <a:r>
              <a:rPr lang="en-US" dirty="0"/>
              <a:t>Hobbies:</a:t>
            </a:r>
          </a:p>
          <a:p>
            <a:pPr lvl="1"/>
            <a:r>
              <a:rPr lang="en-US" dirty="0"/>
              <a:t>Reading, writing</a:t>
            </a:r>
          </a:p>
          <a:p>
            <a:pPr lvl="1"/>
            <a:r>
              <a:rPr lang="en-US" dirty="0"/>
              <a:t>Enjoying ethnic cuisine</a:t>
            </a:r>
          </a:p>
          <a:p>
            <a:pPr lvl="1"/>
            <a:r>
              <a:rPr lang="en-US" dirty="0" err="1"/>
              <a:t>DJing</a:t>
            </a:r>
            <a:endParaRPr lang="en-US" dirty="0"/>
          </a:p>
          <a:p>
            <a:pPr lvl="1"/>
            <a:r>
              <a:rPr lang="en-US" dirty="0" err="1"/>
              <a:t>Lockpicking</a:t>
            </a:r>
            <a:endParaRPr lang="en-US" dirty="0"/>
          </a:p>
          <a:p>
            <a:pPr lvl="1"/>
            <a:r>
              <a:rPr lang="en-US" dirty="0"/>
              <a:t>Stand-up comedy</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Tickets Out the Door</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Tickets out the door</a:t>
            </a:r>
          </a:p>
        </p:txBody>
      </p:sp>
      <p:sp>
        <p:nvSpPr>
          <p:cNvPr id="5" name="Content Placeholder 4"/>
          <p:cNvSpPr>
            <a:spLocks noGrp="1"/>
          </p:cNvSpPr>
          <p:nvPr>
            <p:ph idx="1"/>
          </p:nvPr>
        </p:nvSpPr>
        <p:spPr/>
        <p:txBody>
          <a:bodyPr>
            <a:normAutofit/>
          </a:bodyPr>
          <a:lstStyle/>
          <a:p>
            <a:r>
              <a:rPr lang="en-US" dirty="0"/>
              <a:t>5% of your grade will be tickets out the door</a:t>
            </a:r>
          </a:p>
          <a:p>
            <a:r>
              <a:rPr lang="en-US" dirty="0"/>
              <a:t>These tickets will be based on material covered in the previous one or two lectures</a:t>
            </a:r>
          </a:p>
          <a:p>
            <a:r>
              <a:rPr lang="en-US" dirty="0"/>
              <a:t>They will be graded leniently</a:t>
            </a:r>
          </a:p>
          <a:p>
            <a:r>
              <a:rPr lang="en-US" dirty="0"/>
              <a:t>They are useful for these reasons:</a:t>
            </a:r>
          </a:p>
          <a:p>
            <a:pPr marL="969264" lvl="1" indent="-514350">
              <a:buFont typeface="+mj-lt"/>
              <a:buAutoNum type="arabicPeriod"/>
            </a:pPr>
            <a:r>
              <a:rPr lang="en-US" dirty="0"/>
              <a:t>Informing me of your understanding</a:t>
            </a:r>
          </a:p>
          <a:p>
            <a:pPr marL="969264" lvl="1" indent="-514350">
              <a:buFont typeface="+mj-lt"/>
              <a:buAutoNum type="arabicPeriod"/>
            </a:pPr>
            <a:r>
              <a:rPr lang="en-US" dirty="0"/>
              <a:t>Feedback to you about your understanding</a:t>
            </a:r>
          </a:p>
          <a:p>
            <a:pPr marL="969264" lvl="1" indent="-514350">
              <a:buFont typeface="+mj-lt"/>
              <a:buAutoNum type="arabicPeriod"/>
            </a:pPr>
            <a:r>
              <a:rPr lang="en-US" dirty="0"/>
              <a:t>Easy points for you</a:t>
            </a:r>
          </a:p>
          <a:p>
            <a:pPr marL="969264" lvl="1" indent="-514350">
              <a:buFont typeface="+mj-lt"/>
              <a:buAutoNum type="arabicPeriod"/>
            </a:pPr>
            <a:r>
              <a:rPr lang="en-US" dirty="0"/>
              <a:t>Attendance</a:t>
            </a:r>
          </a:p>
          <a:p>
            <a:pPr lv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Exams</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Exams</a:t>
            </a:r>
          </a:p>
        </p:txBody>
      </p:sp>
      <p:sp>
        <p:nvSpPr>
          <p:cNvPr id="5" name="Content Placeholder 4"/>
          <p:cNvSpPr>
            <a:spLocks noGrp="1"/>
          </p:cNvSpPr>
          <p:nvPr>
            <p:ph idx="1"/>
          </p:nvPr>
        </p:nvSpPr>
        <p:spPr/>
        <p:txBody>
          <a:bodyPr>
            <a:normAutofit/>
          </a:bodyPr>
          <a:lstStyle/>
          <a:p>
            <a:r>
              <a:rPr lang="en-US" dirty="0"/>
              <a:t>There will be two equally weighted in-class exams totaling 30% of your final grade</a:t>
            </a:r>
          </a:p>
          <a:p>
            <a:pPr lvl="1"/>
            <a:r>
              <a:rPr lang="en-US" b="1" dirty="0"/>
              <a:t>Exam 1:</a:t>
            </a:r>
            <a:r>
              <a:rPr lang="en-US" dirty="0"/>
              <a:t>	02/17/2025</a:t>
            </a:r>
          </a:p>
          <a:p>
            <a:pPr lvl="1"/>
            <a:r>
              <a:rPr lang="en-US" b="1" dirty="0"/>
              <a:t>Exam 2:	</a:t>
            </a:r>
            <a:r>
              <a:rPr lang="en-US" dirty="0"/>
              <a:t>03/24/2025</a:t>
            </a:r>
          </a:p>
          <a:p>
            <a:r>
              <a:rPr lang="en-US" dirty="0"/>
              <a:t>The final exam will be worth another 14% of your grade</a:t>
            </a:r>
          </a:p>
          <a:p>
            <a:pPr lvl="1"/>
            <a:r>
              <a:rPr lang="en-US" b="1" dirty="0"/>
              <a:t>Final:</a:t>
            </a:r>
            <a:r>
              <a:rPr lang="en-US" dirty="0"/>
              <a:t>		8:00 – 10:00 a.m.</a:t>
            </a:r>
          </a:p>
          <a:p>
            <a:pPr marL="457200" lvl="1" indent="0">
              <a:buNone/>
            </a:pPr>
            <a:r>
              <a:rPr lang="en-US" dirty="0"/>
              <a:t>			4/30/2025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Course Schedule</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81200" y="0"/>
            <a:ext cx="8229600" cy="1252728"/>
          </a:xfrm>
        </p:spPr>
        <p:txBody>
          <a:bodyPr/>
          <a:lstStyle/>
          <a:p>
            <a:r>
              <a:rPr lang="en-US" dirty="0"/>
              <a:t>Tentative schedule</a:t>
            </a:r>
          </a:p>
        </p:txBody>
      </p:sp>
      <p:graphicFrame>
        <p:nvGraphicFramePr>
          <p:cNvPr id="2" name="Table 1"/>
          <p:cNvGraphicFramePr>
            <a:graphicFrameLocks noGrp="1"/>
          </p:cNvGraphicFramePr>
          <p:nvPr>
            <p:extLst>
              <p:ext uri="{D42A27DB-BD31-4B8C-83A1-F6EECF244321}">
                <p14:modId xmlns:p14="http://schemas.microsoft.com/office/powerpoint/2010/main" val="794012178"/>
              </p:ext>
            </p:extLst>
          </p:nvPr>
        </p:nvGraphicFramePr>
        <p:xfrm>
          <a:off x="2458" y="1447800"/>
          <a:ext cx="12189542" cy="5394242"/>
        </p:xfrm>
        <a:graphic>
          <a:graphicData uri="http://schemas.openxmlformats.org/drawingml/2006/table">
            <a:tbl>
              <a:tblPr firstRow="1" firstCol="1" bandRow="1">
                <a:tableStyleId>{B301B821-A1FF-4177-AEE7-76D212191A09}</a:tableStyleId>
              </a:tblPr>
              <a:tblGrid>
                <a:gridCol w="896802">
                  <a:extLst>
                    <a:ext uri="{9D8B030D-6E8A-4147-A177-3AD203B41FA5}">
                      <a16:colId xmlns:a16="http://schemas.microsoft.com/office/drawing/2014/main" val="1089736134"/>
                    </a:ext>
                  </a:extLst>
                </a:gridCol>
                <a:gridCol w="1786042">
                  <a:extLst>
                    <a:ext uri="{9D8B030D-6E8A-4147-A177-3AD203B41FA5}">
                      <a16:colId xmlns:a16="http://schemas.microsoft.com/office/drawing/2014/main" val="3866834925"/>
                    </a:ext>
                  </a:extLst>
                </a:gridCol>
                <a:gridCol w="4838198">
                  <a:extLst>
                    <a:ext uri="{9D8B030D-6E8A-4147-A177-3AD203B41FA5}">
                      <a16:colId xmlns:a16="http://schemas.microsoft.com/office/drawing/2014/main" val="1887469936"/>
                    </a:ext>
                  </a:extLst>
                </a:gridCol>
                <a:gridCol w="2110994">
                  <a:extLst>
                    <a:ext uri="{9D8B030D-6E8A-4147-A177-3AD203B41FA5}">
                      <a16:colId xmlns:a16="http://schemas.microsoft.com/office/drawing/2014/main" val="4155481330"/>
                    </a:ext>
                  </a:extLst>
                </a:gridCol>
                <a:gridCol w="2557506">
                  <a:extLst>
                    <a:ext uri="{9D8B030D-6E8A-4147-A177-3AD203B41FA5}">
                      <a16:colId xmlns:a16="http://schemas.microsoft.com/office/drawing/2014/main" val="4088682888"/>
                    </a:ext>
                  </a:extLst>
                </a:gridCol>
              </a:tblGrid>
              <a:tr h="560147">
                <a:tc>
                  <a:txBody>
                    <a:bodyPr/>
                    <a:lstStyle/>
                    <a:p>
                      <a:pPr marL="0" marR="0" algn="r">
                        <a:lnSpc>
                          <a:spcPct val="115000"/>
                        </a:lnSpc>
                        <a:spcBef>
                          <a:spcPts val="0"/>
                        </a:spcBef>
                        <a:spcAft>
                          <a:spcPts val="0"/>
                        </a:spcAft>
                      </a:pPr>
                      <a:r>
                        <a:rPr lang="en-US" sz="1600" dirty="0">
                          <a:effectLst/>
                        </a:rPr>
                        <a:t>Week</a:t>
                      </a:r>
                      <a:endParaRPr lang="en-US" sz="160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effectLst/>
                        </a:rPr>
                        <a:t>Starting</a:t>
                      </a:r>
                      <a:endParaRPr lang="en-US" sz="160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effectLst/>
                        </a:rPr>
                        <a:t>Topics</a:t>
                      </a:r>
                      <a:endParaRPr lang="en-US" sz="160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OpenCSF</a:t>
                      </a:r>
                    </a:p>
                    <a:p>
                      <a:pPr marL="0" marR="0" algn="ctr">
                        <a:lnSpc>
                          <a:spcPct val="115000"/>
                        </a:lnSpc>
                        <a:spcBef>
                          <a:spcPts val="0"/>
                        </a:spcBef>
                        <a:spcAft>
                          <a:spcPts val="0"/>
                        </a:spcAft>
                      </a:pPr>
                      <a:r>
                        <a:rPr lang="en-US" sz="1600">
                          <a:effectLst/>
                        </a:rPr>
                        <a:t>Chapters</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Notes</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789939815"/>
                  </a:ext>
                </a:extLst>
              </a:tr>
              <a:tr h="322273">
                <a:tc>
                  <a:txBody>
                    <a:bodyPr/>
                    <a:lstStyle/>
                    <a:p>
                      <a:pPr algn="r" fontAlgn="b"/>
                      <a:r>
                        <a:rPr lang="en-US" sz="1600" b="1" i="0" u="none" strike="noStrike">
                          <a:solidFill>
                            <a:srgbClr val="000000"/>
                          </a:solidFill>
                          <a:effectLst/>
                          <a:latin typeface="Calibri" panose="020F0502020204030204" pitchFamily="34" charset="0"/>
                        </a:rPr>
                        <a:t>1</a:t>
                      </a:r>
                    </a:p>
                  </a:txBody>
                  <a:tcPr marL="6350" marR="6350" marT="6350" marB="0" anchor="ctr"/>
                </a:tc>
                <a:tc>
                  <a:txBody>
                    <a:bodyPr/>
                    <a:lstStyle/>
                    <a:p>
                      <a:pPr algn="ctr" fontAlgn="b"/>
                      <a:r>
                        <a:rPr lang="en-US" sz="1600" b="0" i="0" u="none" strike="noStrike" dirty="0">
                          <a:solidFill>
                            <a:srgbClr val="000000"/>
                          </a:solidFill>
                          <a:effectLst/>
                          <a:latin typeface="Calibri" panose="020F0502020204030204" pitchFamily="34" charset="0"/>
                        </a:rPr>
                        <a:t>01/13/25 </a:t>
                      </a:r>
                    </a:p>
                  </a:txBody>
                  <a:tcPr marL="6350" marR="6350" marT="6350" marB="0" anchor="ctr"/>
                </a:tc>
                <a:tc>
                  <a:txBody>
                    <a:bodyPr/>
                    <a:lstStyle/>
                    <a:p>
                      <a:pPr algn="ctr" fontAlgn="b"/>
                      <a:r>
                        <a:rPr lang="en-US" sz="1600" b="0" i="0" u="none" strike="noStrike" dirty="0">
                          <a:solidFill>
                            <a:srgbClr val="000000"/>
                          </a:solidFill>
                          <a:effectLst/>
                          <a:latin typeface="Calibri" panose="020F0502020204030204" pitchFamily="34" charset="0"/>
                        </a:rPr>
                        <a:t>Introduction</a:t>
                      </a:r>
                    </a:p>
                  </a:txBody>
                  <a:tcPr marL="6350" marR="6350" marT="6350" marB="0" anchor="ctr"/>
                </a:tc>
                <a:tc>
                  <a:txBody>
                    <a:bodyPr/>
                    <a:lstStyle/>
                    <a:p>
                      <a:pPr marL="0" marR="0" algn="ctr">
                        <a:lnSpc>
                          <a:spcPct val="115000"/>
                        </a:lnSpc>
                        <a:spcBef>
                          <a:spcPts val="0"/>
                        </a:spcBef>
                        <a:spcAft>
                          <a:spcPts val="0"/>
                        </a:spcAft>
                      </a:pPr>
                      <a:r>
                        <a:rPr lang="en-US" sz="1600">
                          <a:effectLst/>
                        </a:rPr>
                        <a:t>1</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endParaRPr lang="en-US" sz="1600">
                        <a:solidFill>
                          <a:srgbClr val="365F91"/>
                        </a:solidFill>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54305917"/>
                  </a:ext>
                </a:extLst>
              </a:tr>
              <a:tr h="322273">
                <a:tc>
                  <a:txBody>
                    <a:bodyPr/>
                    <a:lstStyle/>
                    <a:p>
                      <a:pPr algn="r" fontAlgn="b"/>
                      <a:r>
                        <a:rPr lang="en-US" sz="1600" b="1" i="0" u="none" strike="noStrike">
                          <a:solidFill>
                            <a:srgbClr val="000000"/>
                          </a:solidFill>
                          <a:effectLst/>
                          <a:latin typeface="Calibri" panose="020F0502020204030204" pitchFamily="34" charset="0"/>
                        </a:rPr>
                        <a:t>2</a:t>
                      </a:r>
                    </a:p>
                  </a:txBody>
                  <a:tcPr marL="6350" marR="6350" marT="6350" marB="0" anchor="ctr"/>
                </a:tc>
                <a:tc>
                  <a:txBody>
                    <a:bodyPr/>
                    <a:lstStyle/>
                    <a:p>
                      <a:pPr algn="ctr" fontAlgn="b"/>
                      <a:r>
                        <a:rPr lang="en-US" sz="1600" b="0" i="0" u="none" strike="noStrike" dirty="0">
                          <a:solidFill>
                            <a:srgbClr val="000000"/>
                          </a:solidFill>
                          <a:effectLst/>
                          <a:latin typeface="Calibri" panose="020F0502020204030204" pitchFamily="34" charset="0"/>
                        </a:rPr>
                        <a:t>01/20/25 </a:t>
                      </a:r>
                    </a:p>
                  </a:txBody>
                  <a:tcPr marL="6350" marR="6350" marT="6350" marB="0" anchor="ctr"/>
                </a:tc>
                <a:tc>
                  <a:txBody>
                    <a:bodyPr/>
                    <a:lstStyle/>
                    <a:p>
                      <a:pPr algn="ctr" fontAlgn="b"/>
                      <a:r>
                        <a:rPr lang="en-US" sz="1600" b="0" i="0" u="none" strike="noStrike">
                          <a:solidFill>
                            <a:srgbClr val="000000"/>
                          </a:solidFill>
                          <a:effectLst/>
                          <a:latin typeface="Calibri" panose="020F0502020204030204" pitchFamily="34" charset="0"/>
                        </a:rPr>
                        <a:t>Kernel and System Calls</a:t>
                      </a:r>
                    </a:p>
                  </a:txBody>
                  <a:tcPr marL="6350" marR="6350" marT="6350" marB="0" anchor="ctr"/>
                </a:tc>
                <a:tc>
                  <a:txBody>
                    <a:bodyPr/>
                    <a:lstStyle/>
                    <a:p>
                      <a:pPr marL="0" marR="0" algn="ctr">
                        <a:lnSpc>
                          <a:spcPct val="115000"/>
                        </a:lnSpc>
                        <a:spcBef>
                          <a:spcPts val="0"/>
                        </a:spcBef>
                        <a:spcAft>
                          <a:spcPts val="0"/>
                        </a:spcAft>
                      </a:pPr>
                      <a:r>
                        <a:rPr lang="en-US" sz="1600">
                          <a:effectLst/>
                        </a:rPr>
                        <a:t>2</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Assignment 1</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68944849"/>
                  </a:ext>
                </a:extLst>
              </a:tr>
              <a:tr h="322273">
                <a:tc>
                  <a:txBody>
                    <a:bodyPr/>
                    <a:lstStyle/>
                    <a:p>
                      <a:pPr algn="r" fontAlgn="b"/>
                      <a:r>
                        <a:rPr lang="en-US" sz="1600" b="1" i="0" u="none" strike="noStrike">
                          <a:solidFill>
                            <a:srgbClr val="000000"/>
                          </a:solidFill>
                          <a:effectLst/>
                          <a:latin typeface="Calibri" panose="020F0502020204030204" pitchFamily="34" charset="0"/>
                        </a:rPr>
                        <a:t>3</a:t>
                      </a:r>
                    </a:p>
                  </a:txBody>
                  <a:tcPr marL="6350" marR="6350" marT="6350" marB="0" anchor="ctr"/>
                </a:tc>
                <a:tc>
                  <a:txBody>
                    <a:bodyPr/>
                    <a:lstStyle/>
                    <a:p>
                      <a:pPr algn="ctr" fontAlgn="b"/>
                      <a:r>
                        <a:rPr lang="en-US" sz="1600" b="0" i="0" u="none" strike="noStrike" dirty="0">
                          <a:solidFill>
                            <a:srgbClr val="000000"/>
                          </a:solidFill>
                          <a:effectLst/>
                          <a:latin typeface="Calibri" panose="020F0502020204030204" pitchFamily="34" charset="0"/>
                        </a:rPr>
                        <a:t>01/27/25 </a:t>
                      </a:r>
                    </a:p>
                  </a:txBody>
                  <a:tcPr marL="6350" marR="6350" marT="6350" marB="0" anchor="ctr"/>
                </a:tc>
                <a:tc>
                  <a:txBody>
                    <a:bodyPr/>
                    <a:lstStyle/>
                    <a:p>
                      <a:pPr algn="ctr" fontAlgn="b"/>
                      <a:r>
                        <a:rPr lang="en-US" sz="1600" b="0" i="0" u="none" strike="noStrike">
                          <a:solidFill>
                            <a:srgbClr val="000000"/>
                          </a:solidFill>
                          <a:effectLst/>
                          <a:latin typeface="Calibri" panose="020F0502020204030204" pitchFamily="34" charset="0"/>
                        </a:rPr>
                        <a:t>Processes, files, and signals</a:t>
                      </a:r>
                    </a:p>
                  </a:txBody>
                  <a:tcPr marL="6350" marR="6350" marT="6350" marB="0" anchor="ctr"/>
                </a:tc>
                <a:tc>
                  <a:txBody>
                    <a:bodyPr/>
                    <a:lstStyle/>
                    <a:p>
                      <a:pPr marL="0" marR="0" algn="ctr">
                        <a:lnSpc>
                          <a:spcPct val="115000"/>
                        </a:lnSpc>
                        <a:spcBef>
                          <a:spcPts val="0"/>
                        </a:spcBef>
                        <a:spcAft>
                          <a:spcPts val="0"/>
                        </a:spcAft>
                      </a:pPr>
                      <a:r>
                        <a:rPr lang="en-US" sz="1600">
                          <a:effectLst/>
                        </a:rPr>
                        <a:t>2</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Assignment 2</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098371050"/>
                  </a:ext>
                </a:extLst>
              </a:tr>
              <a:tr h="322273">
                <a:tc>
                  <a:txBody>
                    <a:bodyPr/>
                    <a:lstStyle/>
                    <a:p>
                      <a:pPr algn="r" fontAlgn="b"/>
                      <a:r>
                        <a:rPr lang="en-US" sz="1600" b="1" i="0" u="none" strike="noStrike">
                          <a:solidFill>
                            <a:srgbClr val="000000"/>
                          </a:solidFill>
                          <a:effectLst/>
                          <a:latin typeface="Calibri" panose="020F0502020204030204" pitchFamily="34" charset="0"/>
                        </a:rPr>
                        <a:t>4</a:t>
                      </a:r>
                    </a:p>
                  </a:txBody>
                  <a:tcPr marL="6350" marR="6350" marT="6350" marB="0" anchor="ctr"/>
                </a:tc>
                <a:tc>
                  <a:txBody>
                    <a:bodyPr/>
                    <a:lstStyle/>
                    <a:p>
                      <a:pPr algn="ctr" fontAlgn="b"/>
                      <a:r>
                        <a:rPr lang="en-US" sz="1600" b="0" i="0" u="none" strike="noStrike" dirty="0">
                          <a:solidFill>
                            <a:srgbClr val="000000"/>
                          </a:solidFill>
                          <a:effectLst/>
                          <a:latin typeface="Calibri" panose="020F0502020204030204" pitchFamily="34" charset="0"/>
                        </a:rPr>
                        <a:t>02/03/25 </a:t>
                      </a:r>
                    </a:p>
                  </a:txBody>
                  <a:tcPr marL="6350" marR="6350" marT="6350" marB="0" anchor="ctr"/>
                </a:tc>
                <a:tc>
                  <a:txBody>
                    <a:bodyPr/>
                    <a:lstStyle/>
                    <a:p>
                      <a:pPr algn="ctr" fontAlgn="b"/>
                      <a:r>
                        <a:rPr lang="en-US" sz="1600" b="0" i="0" u="none" strike="noStrike" dirty="0">
                          <a:solidFill>
                            <a:srgbClr val="000000"/>
                          </a:solidFill>
                          <a:effectLst/>
                          <a:latin typeface="Calibri" panose="020F0502020204030204" pitchFamily="34" charset="0"/>
                        </a:rPr>
                        <a:t>IPC</a:t>
                      </a:r>
                    </a:p>
                  </a:txBody>
                  <a:tcPr marL="6350" marR="6350" marT="6350" marB="0" anchor="ctr"/>
                </a:tc>
                <a:tc>
                  <a:txBody>
                    <a:bodyPr/>
                    <a:lstStyle/>
                    <a:p>
                      <a:pPr marL="0" marR="0" algn="ctr">
                        <a:lnSpc>
                          <a:spcPct val="115000"/>
                        </a:lnSpc>
                        <a:spcBef>
                          <a:spcPts val="0"/>
                        </a:spcBef>
                        <a:spcAft>
                          <a:spcPts val="0"/>
                        </a:spcAft>
                      </a:pPr>
                      <a:r>
                        <a:rPr lang="en-US" sz="1600">
                          <a:effectLst/>
                        </a:rPr>
                        <a:t>3</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Project 1</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099626930"/>
                  </a:ext>
                </a:extLst>
              </a:tr>
              <a:tr h="322273">
                <a:tc>
                  <a:txBody>
                    <a:bodyPr/>
                    <a:lstStyle/>
                    <a:p>
                      <a:pPr algn="r" fontAlgn="b"/>
                      <a:r>
                        <a:rPr lang="en-US" sz="1600" b="1" i="0" u="none" strike="noStrike">
                          <a:solidFill>
                            <a:srgbClr val="000000"/>
                          </a:solidFill>
                          <a:effectLst/>
                          <a:latin typeface="Calibri" panose="020F0502020204030204" pitchFamily="34" charset="0"/>
                        </a:rPr>
                        <a:t>5</a:t>
                      </a:r>
                    </a:p>
                  </a:txBody>
                  <a:tcPr marL="6350" marR="6350" marT="6350" marB="0" anchor="ctr"/>
                </a:tc>
                <a:tc>
                  <a:txBody>
                    <a:bodyPr/>
                    <a:lstStyle/>
                    <a:p>
                      <a:pPr algn="ctr" fontAlgn="b"/>
                      <a:r>
                        <a:rPr lang="en-US" sz="1600" b="0" i="0" u="none" strike="noStrike" dirty="0">
                          <a:solidFill>
                            <a:srgbClr val="000000"/>
                          </a:solidFill>
                          <a:effectLst/>
                          <a:latin typeface="Calibri" panose="020F0502020204030204" pitchFamily="34" charset="0"/>
                        </a:rPr>
                        <a:t>02/10/25 </a:t>
                      </a:r>
                    </a:p>
                  </a:txBody>
                  <a:tcPr marL="6350" marR="6350" marT="6350" marB="0" anchor="ctr"/>
                </a:tc>
                <a:tc>
                  <a:txBody>
                    <a:bodyPr/>
                    <a:lstStyle/>
                    <a:p>
                      <a:pPr algn="ctr" fontAlgn="b"/>
                      <a:r>
                        <a:rPr lang="en-US" sz="1600" b="0" i="0" u="none" strike="noStrike" dirty="0">
                          <a:solidFill>
                            <a:srgbClr val="000000"/>
                          </a:solidFill>
                          <a:effectLst/>
                          <a:latin typeface="Calibri" panose="020F0502020204030204" pitchFamily="34" charset="0"/>
                        </a:rPr>
                        <a:t>Shared Memory</a:t>
                      </a:r>
                    </a:p>
                  </a:txBody>
                  <a:tcPr marL="6350" marR="6350" marT="6350" marB="0" anchor="ctr"/>
                </a:tc>
                <a:tc>
                  <a:txBody>
                    <a:bodyPr/>
                    <a:lstStyle/>
                    <a:p>
                      <a:pPr marL="0" marR="0" algn="ctr">
                        <a:lnSpc>
                          <a:spcPct val="115000"/>
                        </a:lnSpc>
                        <a:spcBef>
                          <a:spcPts val="0"/>
                        </a:spcBef>
                        <a:spcAft>
                          <a:spcPts val="0"/>
                        </a:spcAft>
                      </a:pPr>
                      <a:r>
                        <a:rPr lang="en-US" sz="1600">
                          <a:effectLst/>
                        </a:rPr>
                        <a:t>3</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Assignment 3</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421157750"/>
                  </a:ext>
                </a:extLst>
              </a:tr>
              <a:tr h="322273">
                <a:tc>
                  <a:txBody>
                    <a:bodyPr/>
                    <a:lstStyle/>
                    <a:p>
                      <a:pPr algn="r" fontAlgn="b"/>
                      <a:r>
                        <a:rPr lang="en-US" sz="1600" b="1" i="0" u="none" strike="noStrike">
                          <a:solidFill>
                            <a:srgbClr val="000000"/>
                          </a:solidFill>
                          <a:effectLst/>
                          <a:latin typeface="Calibri" panose="020F0502020204030204" pitchFamily="34" charset="0"/>
                        </a:rPr>
                        <a:t>6</a:t>
                      </a:r>
                    </a:p>
                  </a:txBody>
                  <a:tcPr marL="6350" marR="6350" marT="6350" marB="0" anchor="ctr"/>
                </a:tc>
                <a:tc>
                  <a:txBody>
                    <a:bodyPr/>
                    <a:lstStyle/>
                    <a:p>
                      <a:pPr algn="ctr" fontAlgn="b"/>
                      <a:r>
                        <a:rPr lang="en-US" sz="1600" b="0" i="0" u="none" strike="noStrike" dirty="0">
                          <a:solidFill>
                            <a:srgbClr val="000000"/>
                          </a:solidFill>
                          <a:effectLst/>
                          <a:latin typeface="Calibri" panose="020F0502020204030204" pitchFamily="34" charset="0"/>
                        </a:rPr>
                        <a:t>02/17/25 </a:t>
                      </a:r>
                    </a:p>
                  </a:txBody>
                  <a:tcPr marL="6350" marR="6350" marT="6350" marB="0" anchor="ctr"/>
                </a:tc>
                <a:tc>
                  <a:txBody>
                    <a:bodyPr/>
                    <a:lstStyle/>
                    <a:p>
                      <a:pPr algn="ctr" fontAlgn="b"/>
                      <a:r>
                        <a:rPr lang="en-US" sz="1600" b="0" i="0" u="none" strike="noStrike">
                          <a:solidFill>
                            <a:srgbClr val="000000"/>
                          </a:solidFill>
                          <a:effectLst/>
                          <a:latin typeface="Calibri" panose="020F0502020204030204" pitchFamily="34" charset="0"/>
                        </a:rPr>
                        <a:t>Networking</a:t>
                      </a:r>
                    </a:p>
                  </a:txBody>
                  <a:tcPr marL="6350" marR="6350" marT="6350" marB="0" anchor="ctr"/>
                </a:tc>
                <a:tc>
                  <a:txBody>
                    <a:bodyPr/>
                    <a:lstStyle/>
                    <a:p>
                      <a:pPr marL="0" marR="0" algn="ctr">
                        <a:lnSpc>
                          <a:spcPct val="115000"/>
                        </a:lnSpc>
                        <a:spcBef>
                          <a:spcPts val="0"/>
                        </a:spcBef>
                        <a:spcAft>
                          <a:spcPts val="0"/>
                        </a:spcAft>
                      </a:pPr>
                      <a:r>
                        <a:rPr lang="en-US" sz="1600">
                          <a:effectLst/>
                        </a:rPr>
                        <a:t>4</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Assignment 4</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682573009"/>
                  </a:ext>
                </a:extLst>
              </a:tr>
              <a:tr h="322273">
                <a:tc>
                  <a:txBody>
                    <a:bodyPr/>
                    <a:lstStyle/>
                    <a:p>
                      <a:pPr algn="r" fontAlgn="b"/>
                      <a:r>
                        <a:rPr lang="en-US" sz="1600" b="1" i="0" u="none" strike="noStrike">
                          <a:solidFill>
                            <a:srgbClr val="000000"/>
                          </a:solidFill>
                          <a:effectLst/>
                          <a:latin typeface="Calibri" panose="020F0502020204030204" pitchFamily="34" charset="0"/>
                        </a:rPr>
                        <a:t>7</a:t>
                      </a:r>
                    </a:p>
                  </a:txBody>
                  <a:tcPr marL="6350" marR="6350" marT="6350" marB="0" anchor="ctr"/>
                </a:tc>
                <a:tc>
                  <a:txBody>
                    <a:bodyPr/>
                    <a:lstStyle/>
                    <a:p>
                      <a:pPr algn="ctr" fontAlgn="b"/>
                      <a:r>
                        <a:rPr lang="en-US" sz="1600" b="0" i="0" u="none" strike="noStrike" dirty="0">
                          <a:solidFill>
                            <a:srgbClr val="000000"/>
                          </a:solidFill>
                          <a:effectLst/>
                          <a:latin typeface="Calibri" panose="020F0502020204030204" pitchFamily="34" charset="0"/>
                        </a:rPr>
                        <a:t>02/24/25 </a:t>
                      </a:r>
                    </a:p>
                  </a:txBody>
                  <a:tcPr marL="6350" marR="6350" marT="6350" marB="0" anchor="ctr"/>
                </a:tc>
                <a:tc>
                  <a:txBody>
                    <a:bodyPr/>
                    <a:lstStyle/>
                    <a:p>
                      <a:pPr algn="ctr" fontAlgn="b"/>
                      <a:r>
                        <a:rPr lang="en-US" sz="1600" b="0" i="0" u="none" strike="noStrike" dirty="0">
                          <a:solidFill>
                            <a:srgbClr val="000000"/>
                          </a:solidFill>
                          <a:effectLst/>
                          <a:latin typeface="Calibri" panose="020F0502020204030204" pitchFamily="34" charset="0"/>
                        </a:rPr>
                        <a:t>More Networking</a:t>
                      </a:r>
                    </a:p>
                  </a:txBody>
                  <a:tcPr marL="6350" marR="6350" marT="6350" marB="0" anchor="ctr"/>
                </a:tc>
                <a:tc>
                  <a:txBody>
                    <a:bodyPr/>
                    <a:lstStyle/>
                    <a:p>
                      <a:pPr marL="0" marR="0" algn="ctr">
                        <a:lnSpc>
                          <a:spcPct val="115000"/>
                        </a:lnSpc>
                        <a:spcBef>
                          <a:spcPts val="0"/>
                        </a:spcBef>
                        <a:spcAft>
                          <a:spcPts val="0"/>
                        </a:spcAft>
                      </a:pPr>
                      <a:r>
                        <a:rPr lang="en-US" sz="1600">
                          <a:effectLst/>
                        </a:rPr>
                        <a:t>4</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 </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421213876"/>
                  </a:ext>
                </a:extLst>
              </a:tr>
              <a:tr h="322273">
                <a:tc>
                  <a:txBody>
                    <a:bodyPr/>
                    <a:lstStyle/>
                    <a:p>
                      <a:pPr algn="r" fontAlgn="b"/>
                      <a:r>
                        <a:rPr lang="en-US" sz="1600" b="1" i="0" u="none" strike="noStrike">
                          <a:solidFill>
                            <a:srgbClr val="000000"/>
                          </a:solidFill>
                          <a:effectLst/>
                          <a:latin typeface="Calibri" panose="020F0502020204030204" pitchFamily="34" charset="0"/>
                        </a:rPr>
                        <a:t>8</a:t>
                      </a:r>
                    </a:p>
                  </a:txBody>
                  <a:tcPr marL="6350" marR="6350" marT="6350" marB="0" anchor="ctr"/>
                </a:tc>
                <a:tc>
                  <a:txBody>
                    <a:bodyPr/>
                    <a:lstStyle/>
                    <a:p>
                      <a:pPr algn="ctr" fontAlgn="b"/>
                      <a:r>
                        <a:rPr lang="en-US" sz="1600" b="0" i="0" u="none" strike="noStrike" dirty="0">
                          <a:solidFill>
                            <a:srgbClr val="000000"/>
                          </a:solidFill>
                          <a:effectLst/>
                          <a:latin typeface="Calibri" panose="020F0502020204030204" pitchFamily="34" charset="0"/>
                        </a:rPr>
                        <a:t>03/03/25 </a:t>
                      </a:r>
                    </a:p>
                  </a:txBody>
                  <a:tcPr marL="6350" marR="6350" marT="6350" marB="0" anchor="ctr"/>
                </a:tc>
                <a:tc>
                  <a:txBody>
                    <a:bodyPr/>
                    <a:lstStyle/>
                    <a:p>
                      <a:pPr algn="ctr" fontAlgn="b"/>
                      <a:r>
                        <a:rPr lang="en-US" sz="1600" b="0" i="0" u="none" strike="noStrike" dirty="0">
                          <a:solidFill>
                            <a:srgbClr val="000000"/>
                          </a:solidFill>
                          <a:effectLst/>
                          <a:latin typeface="Calibri" panose="020F0502020204030204" pitchFamily="34" charset="0"/>
                        </a:rPr>
                        <a:t>Internet</a:t>
                      </a:r>
                    </a:p>
                  </a:txBody>
                  <a:tcPr marL="6350" marR="6350" marT="6350" marB="0" anchor="ctr"/>
                </a:tc>
                <a:tc>
                  <a:txBody>
                    <a:bodyPr/>
                    <a:lstStyle/>
                    <a:p>
                      <a:pPr marL="0" marR="0" algn="ctr">
                        <a:lnSpc>
                          <a:spcPct val="115000"/>
                        </a:lnSpc>
                        <a:spcBef>
                          <a:spcPts val="0"/>
                        </a:spcBef>
                        <a:spcAft>
                          <a:spcPts val="0"/>
                        </a:spcAft>
                      </a:pPr>
                      <a:r>
                        <a:rPr lang="en-US" sz="1600" dirty="0">
                          <a:effectLst/>
                        </a:rPr>
                        <a:t>5</a:t>
                      </a:r>
                      <a:endParaRPr lang="en-US" sz="160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Project 2</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403926518"/>
                  </a:ext>
                </a:extLst>
              </a:tr>
              <a:tr h="322273">
                <a:tc>
                  <a:txBody>
                    <a:bodyPr/>
                    <a:lstStyle/>
                    <a:p>
                      <a:pPr algn="l" fontAlgn="b"/>
                      <a:endParaRPr lang="en-US" sz="1600" b="1"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r>
                        <a:rPr lang="en-US" sz="1600" b="0" i="0" u="none" strike="noStrike" dirty="0">
                          <a:solidFill>
                            <a:srgbClr val="000000"/>
                          </a:solidFill>
                          <a:effectLst/>
                          <a:latin typeface="Calibri" panose="020F0502020204030204" pitchFamily="34" charset="0"/>
                        </a:rPr>
                        <a:t>03/10/25 </a:t>
                      </a:r>
                    </a:p>
                  </a:txBody>
                  <a:tcPr marL="6350" marR="6350" marT="6350" marB="0" anchor="ctr"/>
                </a:tc>
                <a:tc>
                  <a:txBody>
                    <a:bodyPr/>
                    <a:lstStyle/>
                    <a:p>
                      <a:pPr algn="ctr" fontAlgn="b"/>
                      <a:r>
                        <a:rPr lang="en-US" sz="1600" b="1" i="0" u="none" strike="noStrike" dirty="0">
                          <a:solidFill>
                            <a:srgbClr val="000000"/>
                          </a:solidFill>
                          <a:effectLst/>
                          <a:latin typeface="Calibri" panose="020F0502020204030204" pitchFamily="34" charset="0"/>
                        </a:rPr>
                        <a:t>Spring Break</a:t>
                      </a:r>
                    </a:p>
                  </a:txBody>
                  <a:tcPr marL="6350" marR="6350" marT="6350" marB="0" anchor="ctr"/>
                </a:tc>
                <a:tc>
                  <a:txBody>
                    <a:bodyPr/>
                    <a:lstStyle/>
                    <a:p>
                      <a:endParaRPr lang="en-US" sz="1600"/>
                    </a:p>
                  </a:txBody>
                  <a:tcPr marL="68580" marR="68580" marT="0" marB="0" anchor="ctr"/>
                </a:tc>
                <a:tc>
                  <a:txBody>
                    <a:bodyPr/>
                    <a:lstStyle/>
                    <a:p>
                      <a:endParaRPr lang="en-US" sz="1600"/>
                    </a:p>
                  </a:txBody>
                  <a:tcPr marL="68580" marR="68580" marT="0" marB="0" anchor="ctr"/>
                </a:tc>
                <a:extLst>
                  <a:ext uri="{0D108BD9-81ED-4DB2-BD59-A6C34878D82A}">
                    <a16:rowId xmlns:a16="http://schemas.microsoft.com/office/drawing/2014/main" val="3860717473"/>
                  </a:ext>
                </a:extLst>
              </a:tr>
              <a:tr h="322273">
                <a:tc>
                  <a:txBody>
                    <a:bodyPr/>
                    <a:lstStyle/>
                    <a:p>
                      <a:pPr algn="r" fontAlgn="b"/>
                      <a:r>
                        <a:rPr lang="en-US" sz="1600" b="1" i="0" u="none" strike="noStrike">
                          <a:solidFill>
                            <a:srgbClr val="000000"/>
                          </a:solidFill>
                          <a:effectLst/>
                          <a:latin typeface="Calibri" panose="020F0502020204030204" pitchFamily="34" charset="0"/>
                        </a:rPr>
                        <a:t>9</a:t>
                      </a:r>
                    </a:p>
                  </a:txBody>
                  <a:tcPr marL="6350" marR="6350" marT="6350" marB="0" anchor="ctr"/>
                </a:tc>
                <a:tc>
                  <a:txBody>
                    <a:bodyPr/>
                    <a:lstStyle/>
                    <a:p>
                      <a:pPr algn="ctr" fontAlgn="b"/>
                      <a:r>
                        <a:rPr lang="en-US" sz="1600" b="0" i="0" u="none" strike="noStrike" dirty="0">
                          <a:solidFill>
                            <a:srgbClr val="000000"/>
                          </a:solidFill>
                          <a:effectLst/>
                          <a:latin typeface="Calibri" panose="020F0502020204030204" pitchFamily="34" charset="0"/>
                        </a:rPr>
                        <a:t>03/17/25 </a:t>
                      </a:r>
                    </a:p>
                  </a:txBody>
                  <a:tcPr marL="6350" marR="6350" marT="6350" marB="0" anchor="ctr"/>
                </a:tc>
                <a:tc>
                  <a:txBody>
                    <a:bodyPr/>
                    <a:lstStyle/>
                    <a:p>
                      <a:pPr algn="ctr" fontAlgn="b"/>
                      <a:r>
                        <a:rPr lang="en-US" sz="1600" b="0" i="0" u="none" strike="noStrike" dirty="0">
                          <a:solidFill>
                            <a:srgbClr val="000000"/>
                          </a:solidFill>
                          <a:effectLst/>
                          <a:latin typeface="Calibri" panose="020F0502020204030204" pitchFamily="34" charset="0"/>
                        </a:rPr>
                        <a:t>Threading</a:t>
                      </a:r>
                    </a:p>
                  </a:txBody>
                  <a:tcPr marL="6350" marR="6350" marT="6350" marB="0" anchor="ctr"/>
                </a:tc>
                <a:tc>
                  <a:txBody>
                    <a:bodyPr/>
                    <a:lstStyle/>
                    <a:p>
                      <a:pPr marL="0" marR="0" algn="ctr">
                        <a:lnSpc>
                          <a:spcPct val="115000"/>
                        </a:lnSpc>
                        <a:spcBef>
                          <a:spcPts val="0"/>
                        </a:spcBef>
                        <a:spcAft>
                          <a:spcPts val="0"/>
                        </a:spcAft>
                      </a:pPr>
                      <a:r>
                        <a:rPr lang="en-US" sz="1600" dirty="0">
                          <a:effectLst/>
                        </a:rPr>
                        <a:t>6</a:t>
                      </a:r>
                      <a:endParaRPr lang="en-US" sz="160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effectLst/>
                        </a:rPr>
                        <a:t>Assignment 5</a:t>
                      </a:r>
                      <a:endParaRPr lang="en-US" sz="160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968050241"/>
                  </a:ext>
                </a:extLst>
              </a:tr>
              <a:tr h="322273">
                <a:tc>
                  <a:txBody>
                    <a:bodyPr/>
                    <a:lstStyle/>
                    <a:p>
                      <a:pPr algn="r" fontAlgn="b"/>
                      <a:r>
                        <a:rPr lang="en-US" sz="1600" b="1" i="0" u="none" strike="noStrike">
                          <a:solidFill>
                            <a:srgbClr val="000000"/>
                          </a:solidFill>
                          <a:effectLst/>
                          <a:latin typeface="Calibri" panose="020F0502020204030204" pitchFamily="34" charset="0"/>
                        </a:rPr>
                        <a:t>10</a:t>
                      </a:r>
                    </a:p>
                  </a:txBody>
                  <a:tcPr marL="6350" marR="6350" marT="6350" marB="0" anchor="ctr"/>
                </a:tc>
                <a:tc>
                  <a:txBody>
                    <a:bodyPr/>
                    <a:lstStyle/>
                    <a:p>
                      <a:pPr algn="ctr" fontAlgn="ctr"/>
                      <a:r>
                        <a:rPr lang="en-US" sz="1600" b="0" i="0" u="none" strike="noStrike" dirty="0">
                          <a:solidFill>
                            <a:srgbClr val="000000"/>
                          </a:solidFill>
                          <a:effectLst/>
                          <a:latin typeface="Calibri" panose="020F0502020204030204" pitchFamily="34" charset="0"/>
                        </a:rPr>
                        <a:t>03/24/25 </a:t>
                      </a:r>
                    </a:p>
                  </a:txBody>
                  <a:tcPr marL="6350" marR="6350" marT="6350" marB="0" anchor="ctr"/>
                </a:tc>
                <a:tc>
                  <a:txBody>
                    <a:bodyPr/>
                    <a:lstStyle/>
                    <a:p>
                      <a:pPr algn="ctr" fontAlgn="b"/>
                      <a:r>
                        <a:rPr lang="en-US" sz="1600" b="0" i="0" u="none" strike="noStrike" dirty="0">
                          <a:solidFill>
                            <a:srgbClr val="000000"/>
                          </a:solidFill>
                          <a:effectLst/>
                          <a:latin typeface="Calibri" panose="020F0502020204030204" pitchFamily="34" charset="0"/>
                        </a:rPr>
                        <a:t>Synchronization Primitives</a:t>
                      </a:r>
                    </a:p>
                  </a:txBody>
                  <a:tcPr marL="6350" marR="6350" marT="6350" marB="0" anchor="ctr"/>
                </a:tc>
                <a:tc>
                  <a:txBody>
                    <a:bodyPr/>
                    <a:lstStyle/>
                    <a:p>
                      <a:pPr marL="0" marR="0" algn="ctr">
                        <a:lnSpc>
                          <a:spcPct val="115000"/>
                        </a:lnSpc>
                        <a:spcBef>
                          <a:spcPts val="0"/>
                        </a:spcBef>
                        <a:spcAft>
                          <a:spcPts val="0"/>
                        </a:spcAft>
                      </a:pPr>
                      <a:r>
                        <a:rPr lang="en-US" sz="1600" dirty="0">
                          <a:effectLst/>
                        </a:rPr>
                        <a:t>7</a:t>
                      </a:r>
                      <a:endParaRPr lang="en-US" sz="160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effectLst/>
                        </a:rPr>
                        <a:t>Assignment 6</a:t>
                      </a:r>
                      <a:endParaRPr lang="en-US" sz="160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852702739"/>
                  </a:ext>
                </a:extLst>
              </a:tr>
              <a:tr h="322273">
                <a:tc>
                  <a:txBody>
                    <a:bodyPr/>
                    <a:lstStyle/>
                    <a:p>
                      <a:pPr algn="r" fontAlgn="ctr"/>
                      <a:r>
                        <a:rPr lang="en-US" sz="1600" b="1" i="0" u="none" strike="noStrike">
                          <a:solidFill>
                            <a:srgbClr val="000000"/>
                          </a:solidFill>
                          <a:effectLst/>
                          <a:latin typeface="Calibri" panose="020F0502020204030204" pitchFamily="34" charset="0"/>
                        </a:rPr>
                        <a:t>11</a:t>
                      </a:r>
                    </a:p>
                  </a:txBody>
                  <a:tcPr marL="6350" marR="6350" marT="6350" marB="0" anchor="ctr"/>
                </a:tc>
                <a:tc>
                  <a:txBody>
                    <a:bodyPr/>
                    <a:lstStyle/>
                    <a:p>
                      <a:pPr algn="ctr" fontAlgn="b"/>
                      <a:r>
                        <a:rPr lang="en-US" sz="1600" b="0" i="0" u="none" strike="noStrike" dirty="0">
                          <a:solidFill>
                            <a:srgbClr val="000000"/>
                          </a:solidFill>
                          <a:effectLst/>
                          <a:latin typeface="Calibri" panose="020F0502020204030204" pitchFamily="34" charset="0"/>
                        </a:rPr>
                        <a:t>03/31/25 </a:t>
                      </a:r>
                    </a:p>
                  </a:txBody>
                  <a:tcPr marL="6350" marR="6350" marT="6350" marB="0" anchor="ctr"/>
                </a:tc>
                <a:tc>
                  <a:txBody>
                    <a:bodyPr/>
                    <a:lstStyle/>
                    <a:p>
                      <a:pPr algn="ctr" fontAlgn="b"/>
                      <a:r>
                        <a:rPr lang="en-US" sz="1600" b="0" i="0" u="none" strike="noStrike" dirty="0">
                          <a:solidFill>
                            <a:srgbClr val="000000"/>
                          </a:solidFill>
                          <a:effectLst/>
                          <a:latin typeface="Calibri" panose="020F0502020204030204" pitchFamily="34" charset="0"/>
                        </a:rPr>
                        <a:t>More on Synchronization Primitives</a:t>
                      </a:r>
                    </a:p>
                  </a:txBody>
                  <a:tcPr marL="6350" marR="6350" marT="6350" marB="0" anchor="ctr"/>
                </a:tc>
                <a:tc>
                  <a:txBody>
                    <a:bodyPr/>
                    <a:lstStyle/>
                    <a:p>
                      <a:pPr marL="0" marR="0" algn="ctr">
                        <a:lnSpc>
                          <a:spcPct val="115000"/>
                        </a:lnSpc>
                        <a:spcBef>
                          <a:spcPts val="0"/>
                        </a:spcBef>
                        <a:spcAft>
                          <a:spcPts val="0"/>
                        </a:spcAft>
                      </a:pPr>
                      <a:r>
                        <a:rPr lang="en-US" sz="1600" dirty="0">
                          <a:effectLst/>
                        </a:rPr>
                        <a:t>7</a:t>
                      </a:r>
                      <a:endParaRPr lang="en-US" sz="160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endParaRPr lang="en-US" sz="1600" dirty="0"/>
                    </a:p>
                  </a:txBody>
                  <a:tcPr marL="68580" marR="68580" marT="0" marB="0" anchor="ctr"/>
                </a:tc>
                <a:extLst>
                  <a:ext uri="{0D108BD9-81ED-4DB2-BD59-A6C34878D82A}">
                    <a16:rowId xmlns:a16="http://schemas.microsoft.com/office/drawing/2014/main" val="2344682223"/>
                  </a:ext>
                </a:extLst>
              </a:tr>
              <a:tr h="322273">
                <a:tc>
                  <a:txBody>
                    <a:bodyPr/>
                    <a:lstStyle/>
                    <a:p>
                      <a:pPr algn="r" fontAlgn="b"/>
                      <a:r>
                        <a:rPr lang="en-US" sz="1600" b="1" i="0" u="none" strike="noStrike">
                          <a:solidFill>
                            <a:srgbClr val="000000"/>
                          </a:solidFill>
                          <a:effectLst/>
                          <a:latin typeface="Calibri" panose="020F0502020204030204" pitchFamily="34" charset="0"/>
                        </a:rPr>
                        <a:t>12</a:t>
                      </a:r>
                    </a:p>
                  </a:txBody>
                  <a:tcPr marL="6350" marR="6350" marT="6350" marB="0" anchor="ctr"/>
                </a:tc>
                <a:tc>
                  <a:txBody>
                    <a:bodyPr/>
                    <a:lstStyle/>
                    <a:p>
                      <a:pPr algn="ctr" fontAlgn="b"/>
                      <a:r>
                        <a:rPr lang="en-US" sz="1600" b="0" i="0" u="none" strike="noStrike" dirty="0">
                          <a:solidFill>
                            <a:srgbClr val="000000"/>
                          </a:solidFill>
                          <a:effectLst/>
                          <a:latin typeface="Calibri" panose="020F0502020204030204" pitchFamily="34" charset="0"/>
                        </a:rPr>
                        <a:t>04/07/25 </a:t>
                      </a:r>
                    </a:p>
                  </a:txBody>
                  <a:tcPr marL="6350" marR="6350" marT="6350" marB="0" anchor="ctr"/>
                </a:tc>
                <a:tc>
                  <a:txBody>
                    <a:bodyPr/>
                    <a:lstStyle/>
                    <a:p>
                      <a:pPr algn="ctr" fontAlgn="b"/>
                      <a:r>
                        <a:rPr lang="en-US" sz="1600" b="0" i="0" u="none" strike="noStrike" dirty="0">
                          <a:solidFill>
                            <a:srgbClr val="000000"/>
                          </a:solidFill>
                          <a:effectLst/>
                          <a:latin typeface="Calibri" panose="020F0502020204030204" pitchFamily="34" charset="0"/>
                        </a:rPr>
                        <a:t>Synchronization Problems</a:t>
                      </a:r>
                    </a:p>
                  </a:txBody>
                  <a:tcPr marL="6350" marR="6350" marT="6350" marB="0" anchor="ctr"/>
                </a:tc>
                <a:tc>
                  <a:txBody>
                    <a:bodyPr/>
                    <a:lstStyle/>
                    <a:p>
                      <a:pPr marL="0" marR="0" algn="ctr">
                        <a:lnSpc>
                          <a:spcPct val="115000"/>
                        </a:lnSpc>
                        <a:spcBef>
                          <a:spcPts val="0"/>
                        </a:spcBef>
                        <a:spcAft>
                          <a:spcPts val="0"/>
                        </a:spcAft>
                      </a:pPr>
                      <a:r>
                        <a:rPr lang="en-US" sz="1600" dirty="0">
                          <a:effectLst/>
                        </a:rPr>
                        <a:t>8</a:t>
                      </a:r>
                      <a:endParaRPr lang="en-US" sz="160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effectLst/>
                        </a:rPr>
                        <a:t>Project 3</a:t>
                      </a:r>
                      <a:endParaRPr lang="en-US" sz="160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538387497"/>
                  </a:ext>
                </a:extLst>
              </a:tr>
              <a:tr h="322273">
                <a:tc>
                  <a:txBody>
                    <a:bodyPr/>
                    <a:lstStyle/>
                    <a:p>
                      <a:pPr algn="r" fontAlgn="b"/>
                      <a:r>
                        <a:rPr lang="en-US" sz="1600" b="1" i="0" u="none" strike="noStrike">
                          <a:solidFill>
                            <a:srgbClr val="000000"/>
                          </a:solidFill>
                          <a:effectLst/>
                          <a:latin typeface="Calibri" panose="020F0502020204030204" pitchFamily="34" charset="0"/>
                        </a:rPr>
                        <a:t>13</a:t>
                      </a:r>
                    </a:p>
                  </a:txBody>
                  <a:tcPr marL="6350" marR="6350" marT="6350" marB="0" anchor="ctr"/>
                </a:tc>
                <a:tc>
                  <a:txBody>
                    <a:bodyPr/>
                    <a:lstStyle/>
                    <a:p>
                      <a:pPr algn="ctr" fontAlgn="b"/>
                      <a:r>
                        <a:rPr lang="en-US" sz="1600" b="0" i="0" u="none" strike="noStrike" dirty="0">
                          <a:solidFill>
                            <a:srgbClr val="000000"/>
                          </a:solidFill>
                          <a:effectLst/>
                          <a:latin typeface="Calibri" panose="020F0502020204030204" pitchFamily="34" charset="0"/>
                        </a:rPr>
                        <a:t>04/14/25 </a:t>
                      </a:r>
                    </a:p>
                  </a:txBody>
                  <a:tcPr marL="6350" marR="6350" marT="6350" marB="0" anchor="ctr"/>
                </a:tc>
                <a:tc>
                  <a:txBody>
                    <a:bodyPr/>
                    <a:lstStyle/>
                    <a:p>
                      <a:pPr algn="ctr" fontAlgn="b"/>
                      <a:r>
                        <a:rPr lang="en-US" sz="1600" b="0" i="0" u="none" strike="noStrike">
                          <a:solidFill>
                            <a:srgbClr val="000000"/>
                          </a:solidFill>
                          <a:effectLst/>
                          <a:latin typeface="Calibri" panose="020F0502020204030204" pitchFamily="34" charset="0"/>
                        </a:rPr>
                        <a:t>Parallel and Distributed Systems</a:t>
                      </a:r>
                    </a:p>
                  </a:txBody>
                  <a:tcPr marL="6350" marR="6350" marT="6350" marB="0" anchor="ctr"/>
                </a:tc>
                <a:tc>
                  <a:txBody>
                    <a:bodyPr/>
                    <a:lstStyle/>
                    <a:p>
                      <a:pPr marL="0" marR="0" algn="ctr">
                        <a:lnSpc>
                          <a:spcPct val="115000"/>
                        </a:lnSpc>
                        <a:spcBef>
                          <a:spcPts val="0"/>
                        </a:spcBef>
                        <a:spcAft>
                          <a:spcPts val="0"/>
                        </a:spcAft>
                      </a:pPr>
                      <a:r>
                        <a:rPr lang="en-US" sz="1600" dirty="0">
                          <a:effectLst/>
                        </a:rPr>
                        <a:t>9</a:t>
                      </a:r>
                      <a:endParaRPr lang="en-US" sz="160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effectLst/>
                        </a:rPr>
                        <a:t>Assignment 7</a:t>
                      </a:r>
                      <a:endParaRPr lang="en-US" sz="160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47968695"/>
                  </a:ext>
                </a:extLst>
              </a:tr>
              <a:tr h="322273">
                <a:tc>
                  <a:txBody>
                    <a:bodyPr/>
                    <a:lstStyle/>
                    <a:p>
                      <a:pPr algn="r" fontAlgn="b"/>
                      <a:r>
                        <a:rPr lang="en-US" sz="1600" b="1" i="0" u="none" strike="noStrike" dirty="0">
                          <a:solidFill>
                            <a:srgbClr val="000000"/>
                          </a:solidFill>
                          <a:effectLst/>
                          <a:latin typeface="Calibri" panose="020F0502020204030204" pitchFamily="34" charset="0"/>
                        </a:rPr>
                        <a:t>14</a:t>
                      </a:r>
                    </a:p>
                  </a:txBody>
                  <a:tcPr marL="6350" marR="6350" marT="6350" marB="0" anchor="ctr"/>
                </a:tc>
                <a:tc>
                  <a:txBody>
                    <a:bodyPr/>
                    <a:lstStyle/>
                    <a:p>
                      <a:pPr algn="ctr" fontAlgn="b"/>
                      <a:r>
                        <a:rPr lang="en-US" sz="1600" b="0" i="0" u="none" strike="noStrike" dirty="0">
                          <a:solidFill>
                            <a:srgbClr val="000000"/>
                          </a:solidFill>
                          <a:effectLst/>
                          <a:latin typeface="Calibri" panose="020F0502020204030204" pitchFamily="34" charset="0"/>
                        </a:rPr>
                        <a:t>04/21/25 </a:t>
                      </a:r>
                    </a:p>
                  </a:txBody>
                  <a:tcPr marL="6350" marR="6350" marT="6350" marB="0" anchor="ctr"/>
                </a:tc>
                <a:tc>
                  <a:txBody>
                    <a:bodyPr/>
                    <a:lstStyle/>
                    <a:p>
                      <a:pPr algn="ctr" fontAlgn="b"/>
                      <a:r>
                        <a:rPr lang="en-US" sz="1600" b="0" i="0" u="none" strike="noStrike" dirty="0">
                          <a:solidFill>
                            <a:srgbClr val="000000"/>
                          </a:solidFill>
                          <a:effectLst/>
                          <a:latin typeface="Calibri" panose="020F0502020204030204" pitchFamily="34" charset="0"/>
                        </a:rPr>
                        <a:t>Review</a:t>
                      </a:r>
                    </a:p>
                  </a:txBody>
                  <a:tcPr marL="6350" marR="6350" marT="6350" marB="0" anchor="ctr"/>
                </a:tc>
                <a:tc>
                  <a:txBody>
                    <a:bodyPr/>
                    <a:lstStyle/>
                    <a:p>
                      <a:pPr marL="0" marR="0" algn="ctr">
                        <a:lnSpc>
                          <a:spcPct val="115000"/>
                        </a:lnSpc>
                        <a:spcBef>
                          <a:spcPts val="0"/>
                        </a:spcBef>
                        <a:spcAft>
                          <a:spcPts val="0"/>
                        </a:spcAft>
                      </a:pPr>
                      <a:r>
                        <a:rPr lang="en-US" sz="1600" dirty="0">
                          <a:effectLst/>
                        </a:rPr>
                        <a:t>All</a:t>
                      </a:r>
                      <a:endParaRPr lang="en-US" sz="160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effectLst/>
                        </a:rPr>
                        <a:t>Assignment 8</a:t>
                      </a:r>
                      <a:endParaRPr lang="en-US" sz="160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45617901"/>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schedule</a:t>
            </a:r>
          </a:p>
        </p:txBody>
      </p:sp>
      <p:sp>
        <p:nvSpPr>
          <p:cNvPr id="3" name="Content Placeholder 2"/>
          <p:cNvSpPr>
            <a:spLocks noGrp="1"/>
          </p:cNvSpPr>
          <p:nvPr>
            <p:ph idx="1"/>
          </p:nvPr>
        </p:nvSpPr>
        <p:spPr/>
        <p:txBody>
          <a:bodyPr>
            <a:normAutofit/>
          </a:bodyPr>
          <a:lstStyle/>
          <a:p>
            <a:r>
              <a:rPr lang="en-US" b="1" dirty="0"/>
              <a:t>Project 1:	9%</a:t>
            </a:r>
            <a:r>
              <a:rPr lang="en-US" dirty="0"/>
              <a:t>	Tentatively due </a:t>
            </a:r>
            <a:r>
              <a:rPr lang="en-US" b="1" dirty="0"/>
              <a:t>02/07/2025</a:t>
            </a:r>
          </a:p>
          <a:p>
            <a:pPr lvl="1"/>
            <a:endParaRPr lang="en-US" b="1" dirty="0"/>
          </a:p>
          <a:p>
            <a:r>
              <a:rPr lang="en-US" b="1" dirty="0"/>
              <a:t>Project 2:	9%</a:t>
            </a:r>
            <a:r>
              <a:rPr lang="en-US" dirty="0"/>
              <a:t>	Tentatively due </a:t>
            </a:r>
            <a:r>
              <a:rPr lang="en-US" b="1" dirty="0"/>
              <a:t>03/07/2025</a:t>
            </a:r>
          </a:p>
          <a:p>
            <a:pPr lvl="1">
              <a:buNone/>
            </a:pPr>
            <a:endParaRPr lang="en-US" b="1" dirty="0"/>
          </a:p>
          <a:p>
            <a:r>
              <a:rPr lang="en-US" b="1" dirty="0"/>
              <a:t>Project 3:	9%</a:t>
            </a:r>
            <a:r>
              <a:rPr lang="en-US" dirty="0"/>
              <a:t>	Tentatively due </a:t>
            </a:r>
            <a:r>
              <a:rPr lang="en-US" b="1" dirty="0"/>
              <a:t>04/11/2025</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Assignment schedule</a:t>
            </a:r>
          </a:p>
        </p:txBody>
      </p:sp>
      <p:sp>
        <p:nvSpPr>
          <p:cNvPr id="3" name="Content Placeholder 2"/>
          <p:cNvSpPr>
            <a:spLocks noGrp="1"/>
          </p:cNvSpPr>
          <p:nvPr>
            <p:ph idx="1"/>
          </p:nvPr>
        </p:nvSpPr>
        <p:spPr>
          <a:xfrm>
            <a:off x="609600" y="1775192"/>
            <a:ext cx="10972800" cy="4625609"/>
          </a:xfrm>
        </p:spPr>
        <p:txBody>
          <a:bodyPr>
            <a:normAutofit fontScale="70000" lnSpcReduction="20000"/>
          </a:bodyPr>
          <a:lstStyle/>
          <a:p>
            <a:r>
              <a:rPr lang="en-US" b="1" dirty="0"/>
              <a:t>Assignment 1:	3%</a:t>
            </a:r>
            <a:r>
              <a:rPr lang="en-US" dirty="0"/>
              <a:t>	Tentatively due </a:t>
            </a:r>
            <a:r>
              <a:rPr lang="en-US" b="1" dirty="0"/>
              <a:t>01/24/2025</a:t>
            </a:r>
          </a:p>
          <a:p>
            <a:pPr lvl="1"/>
            <a:endParaRPr lang="en-US" b="1" dirty="0"/>
          </a:p>
          <a:p>
            <a:r>
              <a:rPr lang="en-US" b="1" dirty="0"/>
              <a:t>Assignment 2:	3%</a:t>
            </a:r>
            <a:r>
              <a:rPr lang="en-US" dirty="0"/>
              <a:t>	Tentatively due </a:t>
            </a:r>
            <a:r>
              <a:rPr lang="en-US" b="1" dirty="0"/>
              <a:t>01/31/2025</a:t>
            </a:r>
          </a:p>
          <a:p>
            <a:pPr lvl="1">
              <a:buNone/>
            </a:pPr>
            <a:endParaRPr lang="en-US" b="1" dirty="0"/>
          </a:p>
          <a:p>
            <a:r>
              <a:rPr lang="en-US" b="1" dirty="0"/>
              <a:t>Assignment 3:	3%</a:t>
            </a:r>
            <a:r>
              <a:rPr lang="en-US" dirty="0"/>
              <a:t>	Tentatively due </a:t>
            </a:r>
            <a:r>
              <a:rPr lang="en-US" b="1" dirty="0"/>
              <a:t>02/14/2025</a:t>
            </a:r>
          </a:p>
          <a:p>
            <a:endParaRPr lang="en-US" b="1" dirty="0"/>
          </a:p>
          <a:p>
            <a:r>
              <a:rPr lang="en-US" b="1" dirty="0"/>
              <a:t>Assignment 4:	3%	</a:t>
            </a:r>
            <a:r>
              <a:rPr lang="en-US" dirty="0"/>
              <a:t>Tentatively due </a:t>
            </a:r>
            <a:r>
              <a:rPr lang="en-US" b="1" dirty="0"/>
              <a:t>02/21/2025</a:t>
            </a:r>
          </a:p>
          <a:p>
            <a:pPr marL="118872" indent="0">
              <a:buNone/>
            </a:pPr>
            <a:endParaRPr lang="en-US" dirty="0"/>
          </a:p>
          <a:p>
            <a:r>
              <a:rPr lang="en-US" b="1" dirty="0"/>
              <a:t>Assignment 5:	3%	</a:t>
            </a:r>
            <a:r>
              <a:rPr lang="en-US" dirty="0"/>
              <a:t>Tentatively due </a:t>
            </a:r>
            <a:r>
              <a:rPr lang="en-US" b="1" dirty="0"/>
              <a:t>03/21/2025</a:t>
            </a:r>
            <a:endParaRPr lang="en-US" dirty="0"/>
          </a:p>
          <a:p>
            <a:endParaRPr lang="en-US" dirty="0"/>
          </a:p>
          <a:p>
            <a:r>
              <a:rPr lang="en-US" b="1" dirty="0"/>
              <a:t>Assignment 6:	3%	</a:t>
            </a:r>
            <a:r>
              <a:rPr lang="en-US" dirty="0"/>
              <a:t>Tentatively due </a:t>
            </a:r>
            <a:r>
              <a:rPr lang="en-US" b="1" dirty="0"/>
              <a:t>03/28/2025</a:t>
            </a:r>
            <a:endParaRPr lang="en-US" dirty="0"/>
          </a:p>
          <a:p>
            <a:endParaRPr lang="en-US" b="1" dirty="0"/>
          </a:p>
          <a:p>
            <a:r>
              <a:rPr lang="en-US" b="1" dirty="0"/>
              <a:t>Assignment 7:	3%	</a:t>
            </a:r>
            <a:r>
              <a:rPr lang="en-US" dirty="0"/>
              <a:t>Tentatively </a:t>
            </a:r>
            <a:r>
              <a:rPr lang="en-US"/>
              <a:t>due </a:t>
            </a:r>
            <a:r>
              <a:rPr lang="en-US" b="1"/>
              <a:t>04/17/2025</a:t>
            </a:r>
            <a:endParaRPr lang="en-US" dirty="0"/>
          </a:p>
          <a:p>
            <a:endParaRPr lang="en-US" b="1" dirty="0"/>
          </a:p>
          <a:p>
            <a:r>
              <a:rPr lang="en-US" b="1" dirty="0"/>
              <a:t>Assignment 8:	3%	</a:t>
            </a:r>
            <a:r>
              <a:rPr lang="en-US" dirty="0"/>
              <a:t>Tentatively due </a:t>
            </a:r>
            <a:r>
              <a:rPr lang="en-US" b="1" dirty="0"/>
              <a:t>04/25/2025</a:t>
            </a:r>
            <a:endParaRPr lang="en-US" dirty="0"/>
          </a:p>
          <a:p>
            <a:endParaRPr lang="en-US" dirty="0"/>
          </a:p>
          <a:p>
            <a:endParaRPr lang="en-US" dirty="0"/>
          </a:p>
        </p:txBody>
      </p:sp>
    </p:spTree>
    <p:extLst>
      <p:ext uri="{BB962C8B-B14F-4D97-AF65-F5344CB8AC3E}">
        <p14:creationId xmlns:p14="http://schemas.microsoft.com/office/powerpoint/2010/main" val="2334944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fade">
                                      <p:cBhvr>
                                        <p:cTn id="32" dur="500"/>
                                        <p:tgtEl>
                                          <p:spTgt spid="3">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animEffect transition="in" filter="fade">
                                      <p:cBhvr>
                                        <p:cTn id="37" dur="500"/>
                                        <p:tgtEl>
                                          <p:spTgt spid="3">
                                            <p:txEl>
                                              <p:pRg st="12" end="1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14" end="14"/>
                                            </p:txEl>
                                          </p:spTgt>
                                        </p:tgtEl>
                                        <p:attrNameLst>
                                          <p:attrName>style.visibility</p:attrName>
                                        </p:attrNameLst>
                                      </p:cBhvr>
                                      <p:to>
                                        <p:strVal val="visible"/>
                                      </p:to>
                                    </p:set>
                                    <p:animEffect transition="in" filter="fade">
                                      <p:cBhvr>
                                        <p:cTn id="42"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Policies</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Grading breakdown</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509376983"/>
              </p:ext>
            </p:extLst>
          </p:nvPr>
        </p:nvGraphicFramePr>
        <p:xfrm>
          <a:off x="609600" y="1774826"/>
          <a:ext cx="10972800" cy="47021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can you reach me?</a:t>
            </a:r>
          </a:p>
        </p:txBody>
      </p:sp>
      <p:sp>
        <p:nvSpPr>
          <p:cNvPr id="3" name="Content Placeholder 2"/>
          <p:cNvSpPr>
            <a:spLocks noGrp="1"/>
          </p:cNvSpPr>
          <p:nvPr>
            <p:ph idx="1"/>
          </p:nvPr>
        </p:nvSpPr>
        <p:spPr/>
        <p:txBody>
          <a:bodyPr>
            <a:normAutofit fontScale="92500" lnSpcReduction="20000"/>
          </a:bodyPr>
          <a:lstStyle/>
          <a:p>
            <a:r>
              <a:rPr lang="en-US" b="1" dirty="0"/>
              <a:t>E-mail:</a:t>
            </a:r>
            <a:r>
              <a:rPr lang="en-US" dirty="0"/>
              <a:t>		</a:t>
            </a:r>
            <a:r>
              <a:rPr lang="en-US" dirty="0">
                <a:latin typeface="Courier New" pitchFamily="49" charset="0"/>
                <a:cs typeface="Courier New" pitchFamily="49" charset="0"/>
              </a:rPr>
              <a:t>wittman1@otterbein.edu</a:t>
            </a:r>
          </a:p>
          <a:p>
            <a:r>
              <a:rPr lang="en-US" b="1" dirty="0"/>
              <a:t>Office:	</a:t>
            </a:r>
            <a:r>
              <a:rPr lang="en-US" dirty="0"/>
              <a:t>	Art &amp; Communication C123</a:t>
            </a:r>
          </a:p>
          <a:p>
            <a:r>
              <a:rPr lang="en-US" b="1" dirty="0"/>
              <a:t>Phone:	</a:t>
            </a:r>
            <a:r>
              <a:rPr lang="en-US" dirty="0"/>
              <a:t>	(614) 823-2944</a:t>
            </a:r>
          </a:p>
          <a:p>
            <a:r>
              <a:rPr lang="en-US" b="1" dirty="0"/>
              <a:t>Office hours:	MWF</a:t>
            </a:r>
            <a:r>
              <a:rPr lang="en-US" dirty="0"/>
              <a:t>	10:15 – 11:15 a.m.,</a:t>
            </a:r>
          </a:p>
          <a:p>
            <a:pPr marL="118872" indent="0">
              <a:buNone/>
            </a:pPr>
            <a:r>
              <a:rPr lang="en-US" b="1" dirty="0"/>
              <a:t>			MW	</a:t>
            </a:r>
            <a:r>
              <a:rPr lang="en-US" dirty="0"/>
              <a:t>3:00 – 4:00 p.m.,</a:t>
            </a:r>
            <a:endParaRPr lang="en-US" b="1" dirty="0"/>
          </a:p>
          <a:p>
            <a:pPr marL="118872" indent="0">
              <a:buNone/>
            </a:pPr>
            <a:r>
              <a:rPr lang="en-US" b="1" dirty="0"/>
              <a:t>			F	</a:t>
            </a:r>
            <a:r>
              <a:rPr lang="en-US" dirty="0"/>
              <a:t>3:00 – 5:00 p.m.,</a:t>
            </a:r>
          </a:p>
          <a:p>
            <a:pPr marL="118872" indent="0">
              <a:buNone/>
            </a:pPr>
            <a:r>
              <a:rPr lang="en-US" b="1" dirty="0"/>
              <a:t>			T	</a:t>
            </a:r>
            <a:r>
              <a:rPr lang="en-US" dirty="0"/>
              <a:t>10:00 – 11:15 a.m.,</a:t>
            </a:r>
          </a:p>
          <a:p>
            <a:pPr marL="118872" indent="0">
              <a:buNone/>
            </a:pPr>
            <a:r>
              <a:rPr lang="en-US" b="1" dirty="0"/>
              <a:t>			TR</a:t>
            </a:r>
            <a:r>
              <a:rPr lang="en-US" dirty="0"/>
              <a:t>	2:00 – 4:00 p.m.,</a:t>
            </a:r>
          </a:p>
          <a:p>
            <a:pPr marL="118872" indent="0">
              <a:buNone/>
            </a:pPr>
            <a:r>
              <a:rPr lang="en-US" dirty="0"/>
              <a:t>			and by appointment</a:t>
            </a:r>
          </a:p>
          <a:p>
            <a:r>
              <a:rPr lang="en-US" b="1" dirty="0"/>
              <a:t>Website:</a:t>
            </a:r>
            <a:r>
              <a:rPr lang="en-US" dirty="0"/>
              <a:t>	</a:t>
            </a:r>
          </a:p>
          <a:p>
            <a:pPr>
              <a:buNone/>
            </a:pPr>
            <a:r>
              <a:rPr lang="en-US" dirty="0"/>
              <a:t>		</a:t>
            </a:r>
            <a:r>
              <a:rPr lang="en-US" dirty="0">
                <a:latin typeface="Courier New" pitchFamily="49" charset="0"/>
                <a:cs typeface="Courier New" pitchFamily="49" charset="0"/>
              </a:rPr>
              <a:t>http://faculty.otterbein.edu/wittman1/</a:t>
            </a:r>
            <a:r>
              <a:rPr lang="en-US" b="1" dirty="0"/>
              <a:t>			</a:t>
            </a:r>
            <a:endParaRPr lang="en-US" dirty="0"/>
          </a:p>
        </p:txBody>
      </p:sp>
    </p:spTree>
    <p:extLst>
      <p:ext uri="{BB962C8B-B14F-4D97-AF65-F5344CB8AC3E}">
        <p14:creationId xmlns:p14="http://schemas.microsoft.com/office/powerpoint/2010/main" val="35656727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Grading scale</a:t>
            </a:r>
          </a:p>
        </p:txBody>
      </p:sp>
      <p:graphicFrame>
        <p:nvGraphicFramePr>
          <p:cNvPr id="5" name="Content Placeholder 3"/>
          <p:cNvGraphicFramePr>
            <a:graphicFrameLocks/>
          </p:cNvGraphicFramePr>
          <p:nvPr>
            <p:extLst/>
          </p:nvPr>
        </p:nvGraphicFramePr>
        <p:xfrm>
          <a:off x="1143000" y="2286000"/>
          <a:ext cx="9982200" cy="3886200"/>
        </p:xfrm>
        <a:graphic>
          <a:graphicData uri="http://schemas.openxmlformats.org/drawingml/2006/table">
            <a:tbl>
              <a:tblPr bandCol="1">
                <a:effectLst/>
                <a:tableStyleId>{284E427A-3D55-4303-BF80-6455036E1DE7}</a:tableStyleId>
              </a:tblPr>
              <a:tblGrid>
                <a:gridCol w="1165868">
                  <a:extLst>
                    <a:ext uri="{9D8B030D-6E8A-4147-A177-3AD203B41FA5}">
                      <a16:colId xmlns:a16="http://schemas.microsoft.com/office/drawing/2014/main" val="20000"/>
                    </a:ext>
                  </a:extLst>
                </a:gridCol>
                <a:gridCol w="2351899">
                  <a:extLst>
                    <a:ext uri="{9D8B030D-6E8A-4147-A177-3AD203B41FA5}">
                      <a16:colId xmlns:a16="http://schemas.microsoft.com/office/drawing/2014/main" val="20001"/>
                    </a:ext>
                  </a:extLst>
                </a:gridCol>
                <a:gridCol w="1139334">
                  <a:extLst>
                    <a:ext uri="{9D8B030D-6E8A-4147-A177-3AD203B41FA5}">
                      <a16:colId xmlns:a16="http://schemas.microsoft.com/office/drawing/2014/main" val="20002"/>
                    </a:ext>
                  </a:extLst>
                </a:gridCol>
                <a:gridCol w="2035519">
                  <a:extLst>
                    <a:ext uri="{9D8B030D-6E8A-4147-A177-3AD203B41FA5}">
                      <a16:colId xmlns:a16="http://schemas.microsoft.com/office/drawing/2014/main" val="20003"/>
                    </a:ext>
                  </a:extLst>
                </a:gridCol>
                <a:gridCol w="1208319">
                  <a:extLst>
                    <a:ext uri="{9D8B030D-6E8A-4147-A177-3AD203B41FA5}">
                      <a16:colId xmlns:a16="http://schemas.microsoft.com/office/drawing/2014/main" val="20004"/>
                    </a:ext>
                  </a:extLst>
                </a:gridCol>
                <a:gridCol w="2081261">
                  <a:extLst>
                    <a:ext uri="{9D8B030D-6E8A-4147-A177-3AD203B41FA5}">
                      <a16:colId xmlns:a16="http://schemas.microsoft.com/office/drawing/2014/main" val="20005"/>
                    </a:ext>
                  </a:extLst>
                </a:gridCol>
              </a:tblGrid>
              <a:tr h="971550">
                <a:tc>
                  <a:txBody>
                    <a:bodyPr/>
                    <a:lstStyle/>
                    <a:p>
                      <a:pPr marL="0" marR="0" algn="ctr">
                        <a:spcBef>
                          <a:spcPts val="0"/>
                        </a:spcBef>
                        <a:spcAft>
                          <a:spcPts val="0"/>
                        </a:spcAft>
                      </a:pPr>
                      <a:r>
                        <a:rPr lang="en-US" sz="2600" b="1" dirty="0"/>
                        <a:t>A</a:t>
                      </a:r>
                      <a:endParaRPr lang="en-US" sz="2600" b="1" dirty="0">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dirty="0"/>
                        <a:t>93-100</a:t>
                      </a:r>
                      <a:endParaRPr lang="en-US" sz="2600" b="1" dirty="0">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dirty="0"/>
                        <a:t>B-</a:t>
                      </a:r>
                      <a:endParaRPr lang="en-US" sz="2600" b="1" dirty="0">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dirty="0"/>
                        <a:t>80-82</a:t>
                      </a:r>
                      <a:endParaRPr lang="en-US" sz="2600" b="1" dirty="0">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a:t>D+</a:t>
                      </a:r>
                      <a:endParaRPr lang="en-US" sz="2600" b="1">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dirty="0"/>
                        <a:t>67-69</a:t>
                      </a:r>
                      <a:endParaRPr lang="en-US" sz="2600" b="1" dirty="0">
                        <a:solidFill>
                          <a:srgbClr val="000000"/>
                        </a:solidFill>
                        <a:latin typeface="Calibri"/>
                        <a:ea typeface="Times New Roman"/>
                        <a:cs typeface="Times New Roman"/>
                      </a:endParaRPr>
                    </a:p>
                  </a:txBody>
                  <a:tcPr marL="56066" marR="56066" marT="0" marB="0" anchor="ctr"/>
                </a:tc>
                <a:extLst>
                  <a:ext uri="{0D108BD9-81ED-4DB2-BD59-A6C34878D82A}">
                    <a16:rowId xmlns:a16="http://schemas.microsoft.com/office/drawing/2014/main" val="10000"/>
                  </a:ext>
                </a:extLst>
              </a:tr>
              <a:tr h="971550">
                <a:tc>
                  <a:txBody>
                    <a:bodyPr/>
                    <a:lstStyle/>
                    <a:p>
                      <a:pPr marL="0" marR="0" algn="ctr">
                        <a:spcBef>
                          <a:spcPts val="0"/>
                        </a:spcBef>
                        <a:spcAft>
                          <a:spcPts val="0"/>
                        </a:spcAft>
                      </a:pPr>
                      <a:r>
                        <a:rPr lang="en-US" sz="2600" b="1"/>
                        <a:t>A-</a:t>
                      </a:r>
                      <a:endParaRPr lang="en-US" sz="2600" b="1">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a:t>90-92</a:t>
                      </a:r>
                      <a:endParaRPr lang="en-US" sz="2600" b="1">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a:t>C+</a:t>
                      </a:r>
                      <a:endParaRPr lang="en-US" sz="2600" b="1">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dirty="0"/>
                        <a:t>77-79</a:t>
                      </a:r>
                      <a:endParaRPr lang="en-US" sz="2600" b="1" dirty="0">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dirty="0"/>
                        <a:t>D</a:t>
                      </a:r>
                      <a:endParaRPr lang="en-US" sz="2600" b="1" dirty="0">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dirty="0"/>
                        <a:t>60-66</a:t>
                      </a:r>
                      <a:endParaRPr lang="en-US" sz="2600" b="1" dirty="0">
                        <a:solidFill>
                          <a:srgbClr val="000000"/>
                        </a:solidFill>
                        <a:latin typeface="Calibri"/>
                        <a:ea typeface="Times New Roman"/>
                        <a:cs typeface="Times New Roman"/>
                      </a:endParaRPr>
                    </a:p>
                  </a:txBody>
                  <a:tcPr marL="56066" marR="56066" marT="0" marB="0" anchor="ctr"/>
                </a:tc>
                <a:extLst>
                  <a:ext uri="{0D108BD9-81ED-4DB2-BD59-A6C34878D82A}">
                    <a16:rowId xmlns:a16="http://schemas.microsoft.com/office/drawing/2014/main" val="10001"/>
                  </a:ext>
                </a:extLst>
              </a:tr>
              <a:tr h="971550">
                <a:tc>
                  <a:txBody>
                    <a:bodyPr/>
                    <a:lstStyle/>
                    <a:p>
                      <a:pPr marL="0" marR="0" algn="ctr">
                        <a:spcBef>
                          <a:spcPts val="0"/>
                        </a:spcBef>
                        <a:spcAft>
                          <a:spcPts val="0"/>
                        </a:spcAft>
                      </a:pPr>
                      <a:r>
                        <a:rPr lang="en-US" sz="2600" b="1"/>
                        <a:t>B+</a:t>
                      </a:r>
                      <a:endParaRPr lang="en-US" sz="2600" b="1">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a:t>87-89</a:t>
                      </a:r>
                      <a:endParaRPr lang="en-US" sz="2600" b="1">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a:t>C</a:t>
                      </a:r>
                      <a:endParaRPr lang="en-US" sz="2600" b="1">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a:t>73-76</a:t>
                      </a:r>
                      <a:endParaRPr lang="en-US" sz="2600" b="1">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dirty="0"/>
                        <a:t>F</a:t>
                      </a:r>
                      <a:endParaRPr lang="en-US" sz="2600" b="1" dirty="0">
                        <a:solidFill>
                          <a:srgbClr val="000000"/>
                        </a:solidFill>
                        <a:latin typeface="Calibri"/>
                        <a:ea typeface="Times New Roman"/>
                        <a:cs typeface="Times New Roman"/>
                      </a:endParaRPr>
                    </a:p>
                  </a:txBody>
                  <a:tcPr marL="56066" marR="56066" marT="0" marB="0" anchor="ctr">
                    <a:lnB w="6350" cap="flat" cmpd="sng" algn="ctr">
                      <a:solidFill>
                        <a:schemeClr val="accent2"/>
                      </a:solidFill>
                      <a:prstDash val="solid"/>
                      <a:round/>
                      <a:headEnd type="none" w="med" len="med"/>
                      <a:tailEnd type="none" w="med" len="med"/>
                    </a:lnB>
                  </a:tcPr>
                </a:tc>
                <a:tc>
                  <a:txBody>
                    <a:bodyPr/>
                    <a:lstStyle/>
                    <a:p>
                      <a:pPr marL="0" marR="0" algn="ctr">
                        <a:spcBef>
                          <a:spcPts val="0"/>
                        </a:spcBef>
                        <a:spcAft>
                          <a:spcPts val="0"/>
                        </a:spcAft>
                      </a:pPr>
                      <a:r>
                        <a:rPr lang="en-US" sz="2600" b="1" dirty="0"/>
                        <a:t>60-62</a:t>
                      </a:r>
                      <a:endParaRPr lang="en-US" sz="2600" b="1" dirty="0">
                        <a:solidFill>
                          <a:srgbClr val="000000"/>
                        </a:solidFill>
                        <a:latin typeface="Calibri"/>
                        <a:ea typeface="Times New Roman"/>
                        <a:cs typeface="Times New Roman"/>
                      </a:endParaRPr>
                    </a:p>
                  </a:txBody>
                  <a:tcPr marL="56066" marR="56066" marT="0" marB="0" anchor="ctr">
                    <a:lnB w="635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0002"/>
                  </a:ext>
                </a:extLst>
              </a:tr>
              <a:tr h="971550">
                <a:tc>
                  <a:txBody>
                    <a:bodyPr/>
                    <a:lstStyle/>
                    <a:p>
                      <a:pPr marL="0" marR="0" algn="ctr">
                        <a:spcBef>
                          <a:spcPts val="0"/>
                        </a:spcBef>
                        <a:spcAft>
                          <a:spcPts val="0"/>
                        </a:spcAft>
                      </a:pPr>
                      <a:r>
                        <a:rPr lang="en-US" sz="2600" b="1"/>
                        <a:t>B</a:t>
                      </a:r>
                      <a:endParaRPr lang="en-US" sz="2600" b="1">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dirty="0"/>
                        <a:t>83-86</a:t>
                      </a:r>
                      <a:endParaRPr lang="en-US" sz="2600" b="1" dirty="0">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dirty="0"/>
                        <a:t>C-</a:t>
                      </a:r>
                      <a:endParaRPr lang="en-US" sz="2600" b="1" dirty="0">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dirty="0"/>
                        <a:t>70-72</a:t>
                      </a:r>
                      <a:endParaRPr lang="en-US" sz="2600" b="1" dirty="0">
                        <a:solidFill>
                          <a:srgbClr val="000000"/>
                        </a:solidFill>
                        <a:latin typeface="Calibri"/>
                        <a:ea typeface="Times New Roman"/>
                        <a:cs typeface="Times New Roman"/>
                      </a:endParaRPr>
                    </a:p>
                  </a:txBody>
                  <a:tcPr marL="56066" marR="56066" marT="0" marB="0" anchor="ctr">
                    <a:lnR w="6350" cap="flat" cmpd="sng" algn="ctr">
                      <a:solidFill>
                        <a:schemeClr val="accent2"/>
                      </a:solidFill>
                      <a:prstDash val="solid"/>
                      <a:round/>
                      <a:headEnd type="none" w="med" len="med"/>
                      <a:tailEnd type="none" w="med" len="med"/>
                    </a:lnR>
                  </a:tcPr>
                </a:tc>
                <a:tc>
                  <a:txBody>
                    <a:bodyPr/>
                    <a:lstStyle/>
                    <a:p>
                      <a:pPr marL="0" marR="0" algn="ctr">
                        <a:spcBef>
                          <a:spcPts val="0"/>
                        </a:spcBef>
                        <a:spcAft>
                          <a:spcPts val="0"/>
                        </a:spcAft>
                      </a:pPr>
                      <a:endParaRPr lang="en-US" sz="2600" b="1" dirty="0">
                        <a:solidFill>
                          <a:srgbClr val="000000"/>
                        </a:solidFill>
                        <a:latin typeface="Calibri"/>
                        <a:ea typeface="Times New Roman"/>
                        <a:cs typeface="Times New Roman"/>
                      </a:endParaRPr>
                    </a:p>
                  </a:txBody>
                  <a:tcPr marL="56066" marR="56066" marT="0" marB="0" anchor="ctr">
                    <a:lnL w="6350" cap="flat" cmpd="sng" algn="ctr">
                      <a:solidFill>
                        <a:schemeClr val="accent2"/>
                      </a:solidFill>
                      <a:prstDash val="solid"/>
                      <a:round/>
                      <a:headEnd type="none" w="med" len="med"/>
                      <a:tailEnd type="none" w="med" len="med"/>
                    </a:lnL>
                    <a:lnR w="6350" cap="rnd" cmpd="sng" algn="ctr">
                      <a:noFill/>
                      <a:prstDash val="solid"/>
                    </a:lnR>
                    <a:lnT w="6350" cap="flat" cmpd="sng" algn="ctr">
                      <a:solidFill>
                        <a:schemeClr val="accent2"/>
                      </a:solidFill>
                      <a:prstDash val="solid"/>
                      <a:round/>
                      <a:headEnd type="none" w="med" len="med"/>
                      <a:tailEnd type="none" w="med" len="med"/>
                    </a:lnT>
                    <a:lnB w="6350" cap="rnd" cmpd="sng" algn="ctr">
                      <a:noFill/>
                      <a:prstDash val="soli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endParaRPr lang="en-US" sz="2600" b="1" dirty="0">
                        <a:solidFill>
                          <a:srgbClr val="000000"/>
                        </a:solidFill>
                        <a:latin typeface="Calibri"/>
                        <a:ea typeface="Times New Roman"/>
                        <a:cs typeface="Times New Roman"/>
                      </a:endParaRPr>
                    </a:p>
                  </a:txBody>
                  <a:tcPr marL="56066" marR="56066" marT="0" marB="0" anchor="ctr">
                    <a:lnL w="6350" cap="rnd" cmpd="sng" algn="ctr">
                      <a:noFill/>
                      <a:prstDash val="solid"/>
                    </a:lnL>
                    <a:lnR w="6350" cap="rnd" cmpd="sng" algn="ctr">
                      <a:noFill/>
                      <a:prstDash val="solid"/>
                    </a:lnR>
                    <a:lnT w="6350" cap="flat" cmpd="sng" algn="ctr">
                      <a:solidFill>
                        <a:schemeClr val="accent2"/>
                      </a:solidFill>
                      <a:prstDash val="solid"/>
                      <a:round/>
                      <a:headEnd type="none" w="med" len="med"/>
                      <a:tailEnd type="none" w="med" len="med"/>
                    </a:lnT>
                    <a:lnB w="6350" cap="rnd" cmpd="sng" algn="ctr">
                      <a:noFill/>
                      <a:prstDash val="soli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4918711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r>
              <a:rPr lang="en-US" dirty="0"/>
              <a:t>You are expected to attend all classes</a:t>
            </a:r>
          </a:p>
          <a:p>
            <a:r>
              <a:rPr lang="en-US" dirty="0"/>
              <a:t>You are expected to have read the material we are going to cover </a:t>
            </a:r>
            <a:r>
              <a:rPr lang="en-US" b="1" dirty="0"/>
              <a:t>before</a:t>
            </a:r>
            <a:r>
              <a:rPr lang="en-US" dirty="0"/>
              <a:t> class</a:t>
            </a:r>
          </a:p>
          <a:p>
            <a:r>
              <a:rPr lang="en-US" dirty="0"/>
              <a:t>Missed tickets out the door cannot be made up</a:t>
            </a:r>
          </a:p>
          <a:p>
            <a:r>
              <a:rPr lang="en-US" dirty="0"/>
              <a:t>Exams must be made up </a:t>
            </a:r>
            <a:r>
              <a:rPr lang="en-US" b="1" dirty="0"/>
              <a:t>before</a:t>
            </a:r>
            <a:r>
              <a:rPr lang="en-US" dirty="0"/>
              <a:t> the scheduled time, for excused absences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R-E-S-P-E-C-T</a:t>
            </a:r>
          </a:p>
        </p:txBody>
      </p:sp>
      <p:sp>
        <p:nvSpPr>
          <p:cNvPr id="3" name="Content Placeholder 2"/>
          <p:cNvSpPr>
            <a:spLocks noGrp="1"/>
          </p:cNvSpPr>
          <p:nvPr>
            <p:ph idx="1"/>
          </p:nvPr>
        </p:nvSpPr>
        <p:spPr/>
        <p:txBody>
          <a:bodyPr>
            <a:normAutofit/>
          </a:bodyPr>
          <a:lstStyle/>
          <a:p>
            <a:r>
              <a:rPr lang="en-US" dirty="0"/>
              <a:t>I hate having a slide like this</a:t>
            </a:r>
          </a:p>
          <a:p>
            <a:r>
              <a:rPr lang="en-US" dirty="0"/>
              <a:t>I ask for respect for your classmates and for me</a:t>
            </a:r>
          </a:p>
          <a:p>
            <a:r>
              <a:rPr lang="en-US" dirty="0"/>
              <a:t>You are smart enough to figure out what that means</a:t>
            </a:r>
          </a:p>
          <a:p>
            <a:r>
              <a:rPr lang="en-US" dirty="0"/>
              <a:t>A few specific points:</a:t>
            </a:r>
          </a:p>
          <a:p>
            <a:pPr lvl="1"/>
            <a:r>
              <a:rPr lang="en-US" dirty="0"/>
              <a:t>Silence communication devices</a:t>
            </a:r>
          </a:p>
          <a:p>
            <a:pPr lvl="1"/>
            <a:r>
              <a:rPr lang="en-US" dirty="0"/>
              <a:t>Don't play with your phones</a:t>
            </a:r>
          </a:p>
          <a:p>
            <a:pPr lvl="1"/>
            <a:r>
              <a:rPr lang="en-US" dirty="0"/>
              <a:t>Don't use the computers in class unless specifically told to</a:t>
            </a:r>
          </a:p>
          <a:p>
            <a:pPr lvl="1"/>
            <a:r>
              <a:rPr lang="en-US" dirty="0"/>
              <a:t>No food or drink in the lab</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Computer usage</a:t>
            </a:r>
          </a:p>
        </p:txBody>
      </p:sp>
      <p:sp>
        <p:nvSpPr>
          <p:cNvPr id="3" name="Content Placeholder 2"/>
          <p:cNvSpPr>
            <a:spLocks noGrp="1"/>
          </p:cNvSpPr>
          <p:nvPr>
            <p:ph idx="1"/>
          </p:nvPr>
        </p:nvSpPr>
        <p:spPr/>
        <p:txBody>
          <a:bodyPr>
            <a:normAutofit/>
          </a:bodyPr>
          <a:lstStyle/>
          <a:p>
            <a:r>
              <a:rPr lang="en-US" dirty="0"/>
              <a:t>We will be doing work on the computers together</a:t>
            </a:r>
          </a:p>
          <a:p>
            <a:r>
              <a:rPr lang="en-US" dirty="0"/>
              <a:t>However, students are always tempted to surf the Internet, etc.</a:t>
            </a:r>
          </a:p>
          <a:p>
            <a:r>
              <a:rPr lang="en-US" dirty="0"/>
              <a:t>Research shows that it is nearly impossible to do two things at the same time (e.g. watch </a:t>
            </a:r>
            <a:r>
              <a:rPr lang="en-US" dirty="0" err="1"/>
              <a:t>TikTok</a:t>
            </a:r>
            <a:r>
              <a:rPr lang="en-US" dirty="0"/>
              <a:t> and listen to a lecture)</a:t>
            </a:r>
          </a:p>
          <a:p>
            <a:r>
              <a:rPr lang="en-US" dirty="0"/>
              <a:t>For your own good, I will enforce this by taking 1% of your final grade every time I catch you playing on your phones or using your computer for anything other than course exercises</a:t>
            </a:r>
          </a:p>
        </p:txBody>
      </p:sp>
    </p:spTree>
    <p:extLst>
      <p:ext uri="{BB962C8B-B14F-4D97-AF65-F5344CB8AC3E}">
        <p14:creationId xmlns:p14="http://schemas.microsoft.com/office/powerpoint/2010/main" val="4197692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Academic dishonesty</a:t>
            </a:r>
          </a:p>
        </p:txBody>
      </p:sp>
      <p:sp>
        <p:nvSpPr>
          <p:cNvPr id="3" name="Content Placeholder 2"/>
          <p:cNvSpPr>
            <a:spLocks noGrp="1"/>
          </p:cNvSpPr>
          <p:nvPr>
            <p:ph idx="1"/>
          </p:nvPr>
        </p:nvSpPr>
        <p:spPr/>
        <p:txBody>
          <a:bodyPr>
            <a:normAutofit fontScale="92500" lnSpcReduction="20000"/>
          </a:bodyPr>
          <a:lstStyle/>
          <a:p>
            <a:r>
              <a:rPr lang="en-US" dirty="0"/>
              <a:t>Don't cheat</a:t>
            </a:r>
          </a:p>
          <a:p>
            <a:r>
              <a:rPr lang="en-US" b="1" dirty="0"/>
              <a:t>First offense: </a:t>
            </a:r>
          </a:p>
          <a:p>
            <a:pPr lvl="1"/>
            <a:r>
              <a:rPr lang="en-US" dirty="0"/>
              <a:t>I will try to give you a zero for the assignment, then lower your final letter grade for the course by one full grade</a:t>
            </a:r>
          </a:p>
          <a:p>
            <a:r>
              <a:rPr lang="en-US" b="1" dirty="0"/>
              <a:t>Second offense:</a:t>
            </a:r>
          </a:p>
          <a:p>
            <a:pPr lvl="1"/>
            <a:r>
              <a:rPr lang="en-US" dirty="0"/>
              <a:t>I will try to fail you for the course and try to kick you out of Otterbein</a:t>
            </a:r>
          </a:p>
          <a:p>
            <a:r>
              <a:rPr lang="en-US" dirty="0"/>
              <a:t>Refer to the syllabus for the school's policy</a:t>
            </a:r>
          </a:p>
          <a:p>
            <a:r>
              <a:rPr lang="en-US" dirty="0"/>
              <a:t>Ask me if you have questions or concerns</a:t>
            </a:r>
          </a:p>
          <a:p>
            <a:r>
              <a:rPr lang="en-US" b="1" dirty="0"/>
              <a:t>You are not allowed to look at another student's code, except for group members in group projects (and after the project is turned in)</a:t>
            </a:r>
          </a:p>
          <a:p>
            <a:r>
              <a:rPr lang="en-US" b="1" dirty="0">
                <a:solidFill>
                  <a:srgbClr val="FF0000"/>
                </a:solidFill>
              </a:rPr>
              <a:t>I will use tools that automatically test code for similarity</a:t>
            </a:r>
          </a:p>
        </p:txBody>
      </p:sp>
    </p:spTree>
    <p:extLst>
      <p:ext uri="{BB962C8B-B14F-4D97-AF65-F5344CB8AC3E}">
        <p14:creationId xmlns:p14="http://schemas.microsoft.com/office/powerpoint/2010/main" val="890682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fade">
                                      <p:cBhvr>
                                        <p:cTn id="38" dur="500"/>
                                        <p:tgtEl>
                                          <p:spTgt spid="3">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fade">
                                      <p:cBhvr>
                                        <p:cTn id="4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C53CF-4535-40D4-90C9-A650B5D5E408}"/>
              </a:ext>
            </a:extLst>
          </p:cNvPr>
          <p:cNvSpPr>
            <a:spLocks noGrp="1"/>
          </p:cNvSpPr>
          <p:nvPr>
            <p:ph type="title"/>
          </p:nvPr>
        </p:nvSpPr>
        <p:spPr/>
        <p:txBody>
          <a:bodyPr/>
          <a:lstStyle/>
          <a:p>
            <a:r>
              <a:rPr lang="en-US" dirty="0"/>
              <a:t>AI statement</a:t>
            </a:r>
          </a:p>
        </p:txBody>
      </p:sp>
      <p:sp>
        <p:nvSpPr>
          <p:cNvPr id="3" name="Content Placeholder 2">
            <a:extLst>
              <a:ext uri="{FF2B5EF4-FFF2-40B4-BE49-F238E27FC236}">
                <a16:creationId xmlns:a16="http://schemas.microsoft.com/office/drawing/2014/main" id="{74123271-82F1-402A-8AAE-4B942F8BE1D9}"/>
              </a:ext>
            </a:extLst>
          </p:cNvPr>
          <p:cNvSpPr>
            <a:spLocks noGrp="1"/>
          </p:cNvSpPr>
          <p:nvPr>
            <p:ph idx="1"/>
          </p:nvPr>
        </p:nvSpPr>
        <p:spPr/>
        <p:txBody>
          <a:bodyPr>
            <a:normAutofit fontScale="77500" lnSpcReduction="20000"/>
          </a:bodyPr>
          <a:lstStyle/>
          <a:p>
            <a:r>
              <a:rPr lang="en-US" dirty="0"/>
              <a:t>Artificial Intelligence (AI) is any computer system designed to perform a cognitive or behavioral task historically believed to be one only humans can perform. Generative AI is a term used for recent AI systems that generate significant quantities of content such as text, images, audio, or video from a short input prompt, usually text.</a:t>
            </a:r>
          </a:p>
          <a:p>
            <a:r>
              <a:rPr lang="en-US" dirty="0"/>
              <a:t>Although generative AI tools are impressive, they must not be used to write any code that a student is expected to turn in for this class. Generative AI tools may be used to explain existing code or to suggest improvements for code but only </a:t>
            </a:r>
            <a:r>
              <a:rPr lang="en-US" i="1" dirty="0"/>
              <a:t>after</a:t>
            </a:r>
            <a:r>
              <a:rPr lang="en-US" dirty="0"/>
              <a:t> the project or assignment in question has been turned in. Students who do not write code themselves have missed the opportunity to gain the skills of logical problem solving and translation to a formal programming language that are essential for computer scientists. Submitting work that includes or is derived from AI-generated materials shall be considered an act of academic dishonesty.</a:t>
            </a:r>
          </a:p>
        </p:txBody>
      </p:sp>
    </p:spTree>
    <p:extLst>
      <p:ext uri="{BB962C8B-B14F-4D97-AF65-F5344CB8AC3E}">
        <p14:creationId xmlns:p14="http://schemas.microsoft.com/office/powerpoint/2010/main" val="1592377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charRg st="338" end="97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Disability Services</a:t>
            </a:r>
          </a:p>
        </p:txBody>
      </p:sp>
      <p:sp>
        <p:nvSpPr>
          <p:cNvPr id="3" name="Content Placeholder 2"/>
          <p:cNvSpPr>
            <a:spLocks noGrp="1"/>
          </p:cNvSpPr>
          <p:nvPr>
            <p:ph idx="1"/>
          </p:nvPr>
        </p:nvSpPr>
        <p:spPr/>
        <p:txBody>
          <a:bodyPr>
            <a:normAutofit fontScale="92500" lnSpcReduction="20000"/>
          </a:bodyPr>
          <a:lstStyle/>
          <a:p>
            <a:r>
              <a:rPr lang="en-US" dirty="0"/>
              <a:t>The University has a continuing commitment to providing access and reasonable accommodations for students with disabilities, including mental health diagnoses and chronic or temporary medical conditions. Students who may need accommodations or would like referrals to explore a potential diagnosis are urged to contact Disability Services (DS) as soon as possible. DS will facilitate accommodations and assist the instructor in minimizing barriers to provide an accessible educational experience. Please contact DS at </a:t>
            </a:r>
            <a:r>
              <a:rPr lang="en-US" u="sng" dirty="0">
                <a:solidFill>
                  <a:schemeClr val="tx2"/>
                </a:solidFill>
                <a:hlinkClick r:id="rId2">
                  <a:extLst>
                    <a:ext uri="{A12FA001-AC4F-418D-AE19-62706E023703}">
                      <ahyp:hlinkClr xmlns:ahyp="http://schemas.microsoft.com/office/drawing/2018/hyperlinkcolor" val="tx"/>
                    </a:ext>
                  </a:extLst>
                </a:hlinkClick>
              </a:rPr>
              <a:t>DisabilityServices@otterbein.edu</a:t>
            </a:r>
            <a:r>
              <a:rPr lang="en-US" dirty="0"/>
              <a:t>. More info can also be found </a:t>
            </a:r>
            <a:r>
              <a:rPr lang="en-US" u="sng" dirty="0">
                <a:solidFill>
                  <a:schemeClr val="tx2"/>
                </a:solidFill>
                <a:hlinkClick r:id="rId3">
                  <a:extLst>
                    <a:ext uri="{A12FA001-AC4F-418D-AE19-62706E023703}">
                      <ahyp:hlinkClr xmlns:ahyp="http://schemas.microsoft.com/office/drawing/2018/hyperlinkcolor" val="tx"/>
                    </a:ext>
                  </a:extLst>
                </a:hlinkClick>
              </a:rPr>
              <a:t>here</a:t>
            </a:r>
            <a:r>
              <a:rPr lang="en-US" dirty="0"/>
              <a:t>. Your instructor is happy to discuss accommodations privately with you as well. </a:t>
            </a:r>
            <a:endParaRPr lang="en-US" b="1" dirty="0"/>
          </a:p>
        </p:txBody>
      </p:sp>
    </p:spTree>
    <p:extLst>
      <p:ext uri="{BB962C8B-B14F-4D97-AF65-F5344CB8AC3E}">
        <p14:creationId xmlns:p14="http://schemas.microsoft.com/office/powerpoint/2010/main" val="501410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FE57F-050F-4E9F-A17F-0EAC668F7964}"/>
              </a:ext>
            </a:extLst>
          </p:cNvPr>
          <p:cNvSpPr>
            <a:spLocks noGrp="1"/>
          </p:cNvSpPr>
          <p:nvPr>
            <p:ph type="title"/>
          </p:nvPr>
        </p:nvSpPr>
        <p:spPr/>
        <p:txBody>
          <a:bodyPr/>
          <a:lstStyle/>
          <a:p>
            <a:r>
              <a:rPr lang="en-US" dirty="0"/>
              <a:t>GNU Style</a:t>
            </a:r>
          </a:p>
        </p:txBody>
      </p:sp>
      <p:sp>
        <p:nvSpPr>
          <p:cNvPr id="3" name="Text Placeholder 2">
            <a:extLst>
              <a:ext uri="{FF2B5EF4-FFF2-40B4-BE49-F238E27FC236}">
                <a16:creationId xmlns:a16="http://schemas.microsoft.com/office/drawing/2014/main" id="{6BDDE9CD-65AA-4610-8114-76147665493F}"/>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5347165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81C0381-624E-48B2-A7D2-A64030FD9899}"/>
              </a:ext>
            </a:extLst>
          </p:cNvPr>
          <p:cNvSpPr>
            <a:spLocks noGrp="1"/>
          </p:cNvSpPr>
          <p:nvPr>
            <p:ph type="title"/>
          </p:nvPr>
        </p:nvSpPr>
        <p:spPr/>
        <p:txBody>
          <a:bodyPr/>
          <a:lstStyle/>
          <a:p>
            <a:r>
              <a:rPr lang="en-US" dirty="0"/>
              <a:t>GNU style</a:t>
            </a:r>
          </a:p>
        </p:txBody>
      </p:sp>
      <p:sp>
        <p:nvSpPr>
          <p:cNvPr id="5" name="Content Placeholder 4">
            <a:extLst>
              <a:ext uri="{FF2B5EF4-FFF2-40B4-BE49-F238E27FC236}">
                <a16:creationId xmlns:a16="http://schemas.microsoft.com/office/drawing/2014/main" id="{DB94CD73-2598-4883-B8BF-9EE25589B195}"/>
              </a:ext>
            </a:extLst>
          </p:cNvPr>
          <p:cNvSpPr>
            <a:spLocks noGrp="1"/>
          </p:cNvSpPr>
          <p:nvPr>
            <p:ph idx="1"/>
          </p:nvPr>
        </p:nvSpPr>
        <p:spPr/>
        <p:txBody>
          <a:bodyPr>
            <a:normAutofit fontScale="77500" lnSpcReduction="20000"/>
          </a:bodyPr>
          <a:lstStyle/>
          <a:p>
            <a:r>
              <a:rPr lang="en-US" dirty="0"/>
              <a:t>In most classes, I let you make a lot of choices about style</a:t>
            </a:r>
          </a:p>
          <a:p>
            <a:pPr lvl="1"/>
            <a:r>
              <a:rPr lang="en-US" dirty="0"/>
              <a:t>For example, should you have braces on the same line as the header or the next line?</a:t>
            </a:r>
          </a:p>
          <a:p>
            <a:pPr lvl="1"/>
            <a:r>
              <a:rPr lang="en-US" dirty="0"/>
              <a:t>I emphasize </a:t>
            </a:r>
            <a:r>
              <a:rPr lang="en-US" b="1" dirty="0"/>
              <a:t>consistency</a:t>
            </a:r>
          </a:p>
          <a:p>
            <a:r>
              <a:rPr lang="en-US" dirty="0"/>
              <a:t>In this class, however, you have to use GNU style for C</a:t>
            </a:r>
          </a:p>
          <a:p>
            <a:r>
              <a:rPr lang="en-US" dirty="0"/>
              <a:t>It's different from any style you've probably used before</a:t>
            </a:r>
          </a:p>
          <a:p>
            <a:pPr lvl="1"/>
            <a:r>
              <a:rPr lang="en-US" dirty="0"/>
              <a:t>And ugly!</a:t>
            </a:r>
          </a:p>
          <a:p>
            <a:r>
              <a:rPr lang="en-US" dirty="0"/>
              <a:t>But it has value for several reasons:</a:t>
            </a:r>
          </a:p>
          <a:p>
            <a:pPr marL="633222" indent="-514350">
              <a:buFont typeface="+mj-lt"/>
              <a:buAutoNum type="arabicPeriod"/>
            </a:pPr>
            <a:r>
              <a:rPr lang="en-US" dirty="0"/>
              <a:t>It's a real standard used for GNU projects, including a huge number of open-source projects</a:t>
            </a:r>
          </a:p>
          <a:p>
            <a:pPr marL="633222" indent="-514350">
              <a:buFont typeface="+mj-lt"/>
              <a:buAutoNum type="arabicPeriod"/>
            </a:pPr>
            <a:r>
              <a:rPr lang="en-US" dirty="0"/>
              <a:t>You might be forced by your employer to adhere to some arbitrary standard in the future</a:t>
            </a:r>
          </a:p>
          <a:p>
            <a:pPr marL="633222" indent="-514350">
              <a:buFont typeface="+mj-lt"/>
              <a:buAutoNum type="arabicPeriod"/>
            </a:pPr>
            <a:r>
              <a:rPr lang="en-US" dirty="0"/>
              <a:t>Being able to adopt a particular standard as needed is a good skill for a professional software engineer</a:t>
            </a:r>
          </a:p>
        </p:txBody>
      </p:sp>
    </p:spTree>
    <p:extLst>
      <p:ext uri="{BB962C8B-B14F-4D97-AF65-F5344CB8AC3E}">
        <p14:creationId xmlns:p14="http://schemas.microsoft.com/office/powerpoint/2010/main" val="1006555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7A085-B8C7-4F0E-B2E8-A14CA8E4017E}"/>
              </a:ext>
            </a:extLst>
          </p:cNvPr>
          <p:cNvSpPr>
            <a:spLocks noGrp="1"/>
          </p:cNvSpPr>
          <p:nvPr>
            <p:ph type="title"/>
          </p:nvPr>
        </p:nvSpPr>
        <p:spPr/>
        <p:txBody>
          <a:bodyPr/>
          <a:lstStyle/>
          <a:p>
            <a:r>
              <a:rPr lang="en-US" dirty="0"/>
              <a:t>Spaces vs. tabs</a:t>
            </a:r>
          </a:p>
        </p:txBody>
      </p:sp>
      <p:sp>
        <p:nvSpPr>
          <p:cNvPr id="3" name="Content Placeholder 2">
            <a:extLst>
              <a:ext uri="{FF2B5EF4-FFF2-40B4-BE49-F238E27FC236}">
                <a16:creationId xmlns:a16="http://schemas.microsoft.com/office/drawing/2014/main" id="{697D17CB-4B3D-405C-AE30-4D4008D23E1A}"/>
              </a:ext>
            </a:extLst>
          </p:cNvPr>
          <p:cNvSpPr>
            <a:spLocks noGrp="1"/>
          </p:cNvSpPr>
          <p:nvPr>
            <p:ph idx="1"/>
          </p:nvPr>
        </p:nvSpPr>
        <p:spPr/>
        <p:txBody>
          <a:bodyPr>
            <a:normAutofit fontScale="85000" lnSpcReduction="10000"/>
          </a:bodyPr>
          <a:lstStyle/>
          <a:p>
            <a:r>
              <a:rPr lang="en-US" dirty="0"/>
              <a:t>There's a long-standing, quasi-religious debate over whether code should be indented with spaces or tabs</a:t>
            </a:r>
          </a:p>
          <a:p>
            <a:pPr lvl="1"/>
            <a:r>
              <a:rPr lang="en-US" dirty="0">
                <a:hlinkClick r:id="rId2"/>
              </a:rPr>
              <a:t>https://www.youtube.com/watch?v=oRva7UxGQDw</a:t>
            </a:r>
            <a:endParaRPr lang="en-US" dirty="0"/>
          </a:p>
          <a:p>
            <a:r>
              <a:rPr lang="en-US" dirty="0"/>
              <a:t>Because of the Java IDEs we use, you're probably used to tabs</a:t>
            </a:r>
          </a:p>
          <a:p>
            <a:r>
              <a:rPr lang="en-US" b="1" dirty="0"/>
              <a:t>Bad news: </a:t>
            </a:r>
            <a:r>
              <a:rPr lang="en-US" dirty="0"/>
              <a:t>GNU style uses exactly two spaces for all indentation</a:t>
            </a:r>
          </a:p>
          <a:p>
            <a:r>
              <a:rPr lang="en-US" b="1" dirty="0"/>
              <a:t>Good news: </a:t>
            </a:r>
            <a:r>
              <a:rPr lang="en-US" dirty="0"/>
              <a:t>Your development practices don't need to change much.</a:t>
            </a:r>
          </a:p>
          <a:p>
            <a:r>
              <a:rPr lang="en-US" dirty="0"/>
              <a:t>Tab (</a:t>
            </a:r>
            <a:r>
              <a:rPr lang="en-US" b="1" dirty="0">
                <a:latin typeface="Courier New" panose="02070309020205020404" pitchFamily="49" charset="0"/>
                <a:cs typeface="Courier New" panose="02070309020205020404" pitchFamily="49" charset="0"/>
              </a:rPr>
              <a:t>\t</a:t>
            </a:r>
            <a:r>
              <a:rPr lang="en-US" dirty="0"/>
              <a:t>) is a character, but it doesn't have to be the character that pops out when you press the tab key on your keyboard</a:t>
            </a:r>
          </a:p>
          <a:p>
            <a:r>
              <a:rPr lang="en-US" dirty="0"/>
              <a:t>Most development environments allow you to specify that hitting the tab key can produce a tab or a specific number of spaces</a:t>
            </a:r>
          </a:p>
          <a:p>
            <a:r>
              <a:rPr lang="en-US" dirty="0"/>
              <a:t>You can configure </a:t>
            </a:r>
            <a:r>
              <a:rPr lang="en-US" b="1" dirty="0" err="1">
                <a:latin typeface="Courier New" panose="02070309020205020404" pitchFamily="49" charset="0"/>
                <a:cs typeface="Courier New" panose="02070309020205020404" pitchFamily="49" charset="0"/>
              </a:rPr>
              <a:t>gedit</a:t>
            </a:r>
            <a:r>
              <a:rPr lang="en-US" dirty="0"/>
              <a:t> (or whatever IDE you're using) to output 2 spaces whenever you hit tab</a:t>
            </a:r>
          </a:p>
        </p:txBody>
      </p:sp>
    </p:spTree>
    <p:extLst>
      <p:ext uri="{BB962C8B-B14F-4D97-AF65-F5344CB8AC3E}">
        <p14:creationId xmlns:p14="http://schemas.microsoft.com/office/powerpoint/2010/main" val="2433614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are you?</a:t>
            </a:r>
          </a:p>
        </p:txBody>
      </p:sp>
      <p:graphicFrame>
        <p:nvGraphicFramePr>
          <p:cNvPr id="4" name="Chart 3"/>
          <p:cNvGraphicFramePr/>
          <p:nvPr>
            <p:extLst>
              <p:ext uri="{D42A27DB-BD31-4B8C-83A1-F6EECF244321}">
                <p14:modId xmlns:p14="http://schemas.microsoft.com/office/powerpoint/2010/main" val="2991541902"/>
              </p:ext>
            </p:extLst>
          </p:nvPr>
        </p:nvGraphicFramePr>
        <p:xfrm>
          <a:off x="685800" y="1408176"/>
          <a:ext cx="10896600" cy="544982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1C853-F9FA-4D07-8DF5-4BC8F3AB2189}"/>
              </a:ext>
            </a:extLst>
          </p:cNvPr>
          <p:cNvSpPr>
            <a:spLocks noGrp="1"/>
          </p:cNvSpPr>
          <p:nvPr>
            <p:ph type="title"/>
          </p:nvPr>
        </p:nvSpPr>
        <p:spPr/>
        <p:txBody>
          <a:bodyPr/>
          <a:lstStyle/>
          <a:p>
            <a:r>
              <a:rPr lang="en-US" dirty="0"/>
              <a:t>Braces and indentation</a:t>
            </a:r>
          </a:p>
        </p:txBody>
      </p:sp>
      <p:sp>
        <p:nvSpPr>
          <p:cNvPr id="3" name="Content Placeholder 2">
            <a:extLst>
              <a:ext uri="{FF2B5EF4-FFF2-40B4-BE49-F238E27FC236}">
                <a16:creationId xmlns:a16="http://schemas.microsoft.com/office/drawing/2014/main" id="{A23FCB20-C2C6-4C02-82B2-5961D3BB42BC}"/>
              </a:ext>
            </a:extLst>
          </p:cNvPr>
          <p:cNvSpPr>
            <a:spLocks noGrp="1"/>
          </p:cNvSpPr>
          <p:nvPr>
            <p:ph idx="1"/>
          </p:nvPr>
        </p:nvSpPr>
        <p:spPr>
          <a:xfrm>
            <a:off x="609600" y="1775193"/>
            <a:ext cx="10972800" cy="2111007"/>
          </a:xfrm>
        </p:spPr>
        <p:txBody>
          <a:bodyPr>
            <a:normAutofit fontScale="70000" lnSpcReduction="20000"/>
          </a:bodyPr>
          <a:lstStyle/>
          <a:p>
            <a:r>
              <a:rPr lang="en-US" dirty="0"/>
              <a:t>In GNU style, pairs of braces should be in the same column, one below the other, unlike the Java standard of putting opening braces on the same line as the header</a:t>
            </a:r>
          </a:p>
          <a:p>
            <a:r>
              <a:rPr lang="en-US" dirty="0"/>
              <a:t>Blocks like functions, selection statements, and loops should be indented with 2 spaces</a:t>
            </a:r>
          </a:p>
          <a:p>
            <a:pPr lvl="1"/>
            <a:r>
              <a:rPr lang="en-US" dirty="0"/>
              <a:t>If you're indenting a single line, that's all you need to do</a:t>
            </a:r>
          </a:p>
          <a:p>
            <a:pPr lvl="1"/>
            <a:r>
              <a:rPr lang="en-US" dirty="0"/>
              <a:t>However, selection statements and loops have their braces indented and the contents of those braces indented </a:t>
            </a:r>
            <a:r>
              <a:rPr lang="en-US" i="1" dirty="0"/>
              <a:t>again</a:t>
            </a:r>
            <a:endParaRPr lang="en-US" dirty="0"/>
          </a:p>
        </p:txBody>
      </p:sp>
      <p:sp>
        <p:nvSpPr>
          <p:cNvPr id="5" name="Content Placeholder 2">
            <a:extLst>
              <a:ext uri="{FF2B5EF4-FFF2-40B4-BE49-F238E27FC236}">
                <a16:creationId xmlns:a16="http://schemas.microsoft.com/office/drawing/2014/main" id="{B2795F03-3C6D-47E0-B769-9ECDFE5E431A}"/>
              </a:ext>
            </a:extLst>
          </p:cNvPr>
          <p:cNvSpPr txBox="1">
            <a:spLocks/>
          </p:cNvSpPr>
          <p:nvPr/>
        </p:nvSpPr>
        <p:spPr>
          <a:xfrm>
            <a:off x="588264" y="3810000"/>
            <a:ext cx="10820400" cy="2667000"/>
          </a:xfrm>
          <a:prstGeom prst="rect">
            <a:avLst/>
          </a:prstGeom>
          <a:gradFill>
            <a:gsLst>
              <a:gs pos="0">
                <a:schemeClr val="bg1">
                  <a:lumMod val="95000"/>
                </a:schemeClr>
              </a:gs>
              <a:gs pos="100000">
                <a:schemeClr val="bg1">
                  <a:lumMod val="75000"/>
                </a:schemeClr>
              </a:gs>
            </a:gsLst>
          </a:gradFill>
          <a:ln/>
        </p:spPr>
        <p:style>
          <a:lnRef idx="1">
            <a:schemeClr val="dk1"/>
          </a:lnRef>
          <a:fillRef idx="2">
            <a:schemeClr val="dk1"/>
          </a:fillRef>
          <a:effectRef idx="1">
            <a:schemeClr val="dk1"/>
          </a:effectRef>
          <a:fontRef idx="minor">
            <a:schemeClr val="dk1"/>
          </a:fontRef>
        </p:style>
        <p:txBody>
          <a:bodyPr vert="horz" lIns="54864" tIns="91440" rtlCol="0">
            <a:normAutofit fontScale="77500" lnSpcReduction="20000"/>
          </a:bodyPr>
          <a:lstStyle/>
          <a:p>
            <a:pPr marL="438912" indent="-320040">
              <a:buClr>
                <a:schemeClr val="accent1"/>
              </a:buClr>
              <a:buSzPct val="80000"/>
              <a:defRPr/>
            </a:pPr>
            <a:r>
              <a:rPr lang="en-US" sz="3200" b="1" dirty="0">
                <a:solidFill>
                  <a:srgbClr val="0070C0"/>
                </a:solidFill>
                <a:latin typeface="Courier New" pitchFamily="49" charset="0"/>
                <a:cs typeface="Courier New" pitchFamily="49" charset="0"/>
              </a:rPr>
              <a:t>if</a:t>
            </a:r>
            <a:r>
              <a:rPr lang="en-US" sz="3200" b="1" dirty="0">
                <a:solidFill>
                  <a:schemeClr val="tx1"/>
                </a:solidFill>
                <a:latin typeface="Courier New" pitchFamily="49" charset="0"/>
                <a:cs typeface="Courier New" pitchFamily="49" charset="0"/>
              </a:rPr>
              <a:t> (</a:t>
            </a:r>
            <a:r>
              <a:rPr lang="en-US" sz="3200" b="1" dirty="0" err="1">
                <a:solidFill>
                  <a:schemeClr val="tx1"/>
                </a:solidFill>
                <a:latin typeface="Courier New" pitchFamily="49" charset="0"/>
                <a:cs typeface="Courier New" pitchFamily="49" charset="0"/>
              </a:rPr>
              <a:t>i</a:t>
            </a:r>
            <a:r>
              <a:rPr lang="en-US" sz="3200" b="1" dirty="0">
                <a:solidFill>
                  <a:schemeClr val="tx1"/>
                </a:solidFill>
                <a:latin typeface="Courier New" pitchFamily="49" charset="0"/>
                <a:cs typeface="Courier New" pitchFamily="49" charset="0"/>
              </a:rPr>
              <a:t> &lt; 10)</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a:t>
            </a:r>
            <a:r>
              <a:rPr lang="en-US" sz="3200" b="1" dirty="0" err="1">
                <a:solidFill>
                  <a:schemeClr val="tx1"/>
                </a:solidFill>
                <a:latin typeface="Courier New" pitchFamily="49" charset="0"/>
                <a:cs typeface="Courier New" pitchFamily="49" charset="0"/>
              </a:rPr>
              <a:t>printf</a:t>
            </a:r>
            <a:r>
              <a:rPr lang="en-US" sz="3200" b="1" dirty="0">
                <a:solidFill>
                  <a:schemeClr val="tx1"/>
                </a:solidFill>
                <a:latin typeface="Courier New" pitchFamily="49" charset="0"/>
                <a:cs typeface="Courier New" pitchFamily="49" charset="0"/>
              </a:rPr>
              <a:t> (</a:t>
            </a:r>
            <a:r>
              <a:rPr lang="en-US" sz="3200" b="1" dirty="0">
                <a:solidFill>
                  <a:srgbClr val="C00000"/>
                </a:solidFill>
                <a:latin typeface="Courier New" pitchFamily="49" charset="0"/>
                <a:cs typeface="Courier New" pitchFamily="49" charset="0"/>
              </a:rPr>
              <a:t>"%d\n"</a:t>
            </a:r>
            <a:r>
              <a:rPr lang="en-US" sz="3200" b="1" dirty="0">
                <a:solidFill>
                  <a:schemeClr val="tx1"/>
                </a:solidFill>
                <a:latin typeface="Courier New" pitchFamily="49" charset="0"/>
                <a:cs typeface="Courier New" pitchFamily="49" charset="0"/>
              </a:rPr>
              <a:t>, </a:t>
            </a:r>
            <a:r>
              <a:rPr lang="en-US" sz="3200" b="1" dirty="0" err="1">
                <a:solidFill>
                  <a:schemeClr val="tx1"/>
                </a:solidFill>
                <a:latin typeface="Courier New" pitchFamily="49" charset="0"/>
                <a:cs typeface="Courier New" pitchFamily="49" charset="0"/>
              </a:rPr>
              <a:t>i</a:t>
            </a:r>
            <a:r>
              <a:rPr lang="en-US" sz="32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a:t>
            </a:r>
          </a:p>
          <a:p>
            <a:pPr marL="438912" indent="-320040">
              <a:buClr>
                <a:schemeClr val="accent1"/>
              </a:buClr>
              <a:buSzPct val="80000"/>
              <a:defRPr/>
            </a:pPr>
            <a:r>
              <a:rPr lang="en-US" sz="3200" b="1" dirty="0">
                <a:solidFill>
                  <a:srgbClr val="0070C0"/>
                </a:solidFill>
                <a:latin typeface="Courier New" pitchFamily="49" charset="0"/>
                <a:cs typeface="Courier New" pitchFamily="49" charset="0"/>
              </a:rPr>
              <a:t>else</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a:t>
            </a:r>
            <a:r>
              <a:rPr lang="en-US" sz="3200" b="1" dirty="0" err="1">
                <a:solidFill>
                  <a:schemeClr val="tx1"/>
                </a:solidFill>
                <a:latin typeface="Courier New" pitchFamily="49" charset="0"/>
                <a:cs typeface="Courier New" pitchFamily="49" charset="0"/>
              </a:rPr>
              <a:t>printf</a:t>
            </a:r>
            <a:r>
              <a:rPr lang="en-US" sz="3200" b="1">
                <a:solidFill>
                  <a:schemeClr val="tx1"/>
                </a:solidFill>
                <a:latin typeface="Courier New" pitchFamily="49" charset="0"/>
                <a:cs typeface="Courier New" pitchFamily="49" charset="0"/>
              </a:rPr>
              <a:t> (</a:t>
            </a:r>
            <a:r>
              <a:rPr lang="en-US" sz="3200" b="1">
                <a:solidFill>
                  <a:srgbClr val="C00000"/>
                </a:solidFill>
                <a:latin typeface="Courier New" pitchFamily="49" charset="0"/>
                <a:cs typeface="Courier New" pitchFamily="49" charset="0"/>
              </a:rPr>
              <a:t>"Too big\</a:t>
            </a:r>
            <a:r>
              <a:rPr lang="en-US" sz="3200" b="1" dirty="0">
                <a:solidFill>
                  <a:srgbClr val="C00000"/>
                </a:solidFill>
                <a:latin typeface="Courier New" pitchFamily="49" charset="0"/>
                <a:cs typeface="Courier New" pitchFamily="49" charset="0"/>
              </a:rPr>
              <a:t>n"</a:t>
            </a:r>
            <a:r>
              <a:rPr lang="en-US" sz="32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a:t>
            </a:r>
          </a:p>
        </p:txBody>
      </p:sp>
    </p:spTree>
    <p:extLst>
      <p:ext uri="{BB962C8B-B14F-4D97-AF65-F5344CB8AC3E}">
        <p14:creationId xmlns:p14="http://schemas.microsoft.com/office/powerpoint/2010/main" val="1041731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B7F91-14BE-468B-AA46-44AEEBDDD6E8}"/>
              </a:ext>
            </a:extLst>
          </p:cNvPr>
          <p:cNvSpPr>
            <a:spLocks noGrp="1"/>
          </p:cNvSpPr>
          <p:nvPr>
            <p:ph type="title"/>
          </p:nvPr>
        </p:nvSpPr>
        <p:spPr/>
        <p:txBody>
          <a:bodyPr/>
          <a:lstStyle/>
          <a:p>
            <a:r>
              <a:rPr lang="en-US" dirty="0"/>
              <a:t>More on braces and indentation</a:t>
            </a:r>
          </a:p>
        </p:txBody>
      </p:sp>
      <p:sp>
        <p:nvSpPr>
          <p:cNvPr id="3" name="Content Placeholder 2">
            <a:extLst>
              <a:ext uri="{FF2B5EF4-FFF2-40B4-BE49-F238E27FC236}">
                <a16:creationId xmlns:a16="http://schemas.microsoft.com/office/drawing/2014/main" id="{8387B462-EB65-4E4C-B3EE-39D8C3526C95}"/>
              </a:ext>
            </a:extLst>
          </p:cNvPr>
          <p:cNvSpPr>
            <a:spLocks noGrp="1"/>
          </p:cNvSpPr>
          <p:nvPr>
            <p:ph idx="1"/>
          </p:nvPr>
        </p:nvSpPr>
        <p:spPr/>
        <p:txBody>
          <a:bodyPr/>
          <a:lstStyle/>
          <a:p>
            <a:r>
              <a:rPr lang="en-US" dirty="0"/>
              <a:t>Another peculiarity of GNU style is that the return types of functions are written on the line </a:t>
            </a:r>
            <a:r>
              <a:rPr lang="en-US" i="1" dirty="0"/>
              <a:t>before</a:t>
            </a:r>
            <a:r>
              <a:rPr lang="en-US" dirty="0"/>
              <a:t> the function name, making the function name the first thing on a line</a:t>
            </a:r>
          </a:p>
          <a:p>
            <a:endParaRPr lang="en-US" dirty="0"/>
          </a:p>
        </p:txBody>
      </p:sp>
      <p:sp>
        <p:nvSpPr>
          <p:cNvPr id="4" name="Content Placeholder 2">
            <a:extLst>
              <a:ext uri="{FF2B5EF4-FFF2-40B4-BE49-F238E27FC236}">
                <a16:creationId xmlns:a16="http://schemas.microsoft.com/office/drawing/2014/main" id="{7F37A566-FFC3-4512-AD42-31F84E8720E0}"/>
              </a:ext>
            </a:extLst>
          </p:cNvPr>
          <p:cNvSpPr txBox="1">
            <a:spLocks/>
          </p:cNvSpPr>
          <p:nvPr/>
        </p:nvSpPr>
        <p:spPr>
          <a:xfrm>
            <a:off x="588264" y="3657600"/>
            <a:ext cx="10820400" cy="2667000"/>
          </a:xfrm>
          <a:prstGeom prst="rect">
            <a:avLst/>
          </a:prstGeom>
          <a:gradFill>
            <a:gsLst>
              <a:gs pos="0">
                <a:schemeClr val="bg1">
                  <a:lumMod val="95000"/>
                </a:schemeClr>
              </a:gs>
              <a:gs pos="100000">
                <a:schemeClr val="bg1">
                  <a:lumMod val="75000"/>
                </a:schemeClr>
              </a:gs>
            </a:gsLst>
          </a:gradFill>
          <a:ln/>
        </p:spPr>
        <p:style>
          <a:lnRef idx="1">
            <a:schemeClr val="dk1"/>
          </a:lnRef>
          <a:fillRef idx="2">
            <a:schemeClr val="dk1"/>
          </a:fillRef>
          <a:effectRef idx="1">
            <a:schemeClr val="dk1"/>
          </a:effectRef>
          <a:fontRef idx="minor">
            <a:schemeClr val="dk1"/>
          </a:fontRef>
        </p:style>
        <p:txBody>
          <a:bodyPr vert="horz" lIns="54864" tIns="91440" rtlCol="0">
            <a:normAutofit fontScale="92500" lnSpcReduction="10000"/>
          </a:bodyPr>
          <a:lstStyle/>
          <a:p>
            <a:pPr marL="438912" indent="-320040">
              <a:buClr>
                <a:schemeClr val="accent1"/>
              </a:buClr>
              <a:buSzPct val="80000"/>
              <a:defRPr/>
            </a:pPr>
            <a:r>
              <a:rPr lang="en-US" sz="3200" b="1" dirty="0">
                <a:solidFill>
                  <a:srgbClr val="0070C0"/>
                </a:solidFill>
                <a:latin typeface="Courier New" pitchFamily="49" charset="0"/>
                <a:cs typeface="Courier New" pitchFamily="49" charset="0"/>
              </a:rPr>
              <a:t>int</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main (</a:t>
            </a:r>
            <a:r>
              <a:rPr lang="en-US" sz="3200" b="1" dirty="0">
                <a:solidFill>
                  <a:srgbClr val="0070C0"/>
                </a:solidFill>
                <a:latin typeface="Courier New" pitchFamily="49" charset="0"/>
                <a:cs typeface="Courier New" pitchFamily="49" charset="0"/>
              </a:rPr>
              <a:t>int</a:t>
            </a:r>
            <a:r>
              <a:rPr lang="en-US" sz="3200" b="1" dirty="0">
                <a:solidFill>
                  <a:schemeClr val="tx1"/>
                </a:solidFill>
                <a:latin typeface="Courier New" pitchFamily="49" charset="0"/>
                <a:cs typeface="Courier New" pitchFamily="49" charset="0"/>
              </a:rPr>
              <a:t> </a:t>
            </a:r>
            <a:r>
              <a:rPr lang="en-US" sz="3200" b="1" dirty="0" err="1">
                <a:solidFill>
                  <a:schemeClr val="tx1"/>
                </a:solidFill>
                <a:latin typeface="Courier New" pitchFamily="49" charset="0"/>
                <a:cs typeface="Courier New" pitchFamily="49" charset="0"/>
              </a:rPr>
              <a:t>argc</a:t>
            </a:r>
            <a:r>
              <a:rPr lang="en-US" sz="3200" b="1" dirty="0">
                <a:solidFill>
                  <a:schemeClr val="tx1"/>
                </a:solidFill>
                <a:latin typeface="Courier New" pitchFamily="49" charset="0"/>
                <a:cs typeface="Courier New" pitchFamily="49" charset="0"/>
              </a:rPr>
              <a:t>, </a:t>
            </a:r>
            <a:r>
              <a:rPr lang="en-US" sz="3200" b="1" dirty="0">
                <a:solidFill>
                  <a:srgbClr val="0070C0"/>
                </a:solidFill>
                <a:latin typeface="Courier New" pitchFamily="49" charset="0"/>
                <a:cs typeface="Courier New" pitchFamily="49" charset="0"/>
              </a:rPr>
              <a:t>char</a:t>
            </a:r>
            <a:r>
              <a:rPr lang="en-US" sz="3200" b="1" dirty="0">
                <a:solidFill>
                  <a:schemeClr val="tx1"/>
                </a:solidFill>
                <a:latin typeface="Courier New" pitchFamily="49" charset="0"/>
                <a:cs typeface="Courier New" pitchFamily="49" charset="0"/>
              </a:rPr>
              <a:t> **</a:t>
            </a:r>
            <a:r>
              <a:rPr lang="en-US" sz="3200" b="1" dirty="0" err="1">
                <a:solidFill>
                  <a:schemeClr val="tx1"/>
                </a:solidFill>
                <a:latin typeface="Courier New" pitchFamily="49" charset="0"/>
                <a:cs typeface="Courier New" pitchFamily="49" charset="0"/>
              </a:rPr>
              <a:t>argv</a:t>
            </a:r>
            <a:r>
              <a:rPr lang="en-US" sz="32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a:t>
            </a:r>
            <a:r>
              <a:rPr lang="en-US" sz="3200" b="1" dirty="0">
                <a:solidFill>
                  <a:srgbClr val="00B050"/>
                </a:solidFill>
                <a:latin typeface="Courier New" pitchFamily="49" charset="0"/>
                <a:cs typeface="Courier New" pitchFamily="49" charset="0"/>
              </a:rPr>
              <a:t>/* Code here */</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a:t>
            </a:r>
            <a:r>
              <a:rPr lang="en-US" sz="3200" b="1" dirty="0">
                <a:solidFill>
                  <a:srgbClr val="0070C0"/>
                </a:solidFill>
                <a:latin typeface="Courier New" pitchFamily="49" charset="0"/>
                <a:cs typeface="Courier New" pitchFamily="49" charset="0"/>
              </a:rPr>
              <a:t>return</a:t>
            </a:r>
            <a:r>
              <a:rPr lang="en-US" sz="3200" b="1" dirty="0">
                <a:solidFill>
                  <a:schemeClr val="tx1"/>
                </a:solidFill>
                <a:latin typeface="Courier New" pitchFamily="49" charset="0"/>
                <a:cs typeface="Courier New" pitchFamily="49" charset="0"/>
              </a:rPr>
              <a:t> 0;</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a:t>
            </a:r>
          </a:p>
        </p:txBody>
      </p:sp>
    </p:spTree>
    <p:extLst>
      <p:ext uri="{BB962C8B-B14F-4D97-AF65-F5344CB8AC3E}">
        <p14:creationId xmlns:p14="http://schemas.microsoft.com/office/powerpoint/2010/main" val="1726683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B88B4-3144-4A6F-8A33-D7B622F6C844}"/>
              </a:ext>
            </a:extLst>
          </p:cNvPr>
          <p:cNvSpPr>
            <a:spLocks noGrp="1"/>
          </p:cNvSpPr>
          <p:nvPr>
            <p:ph type="title"/>
          </p:nvPr>
        </p:nvSpPr>
        <p:spPr/>
        <p:txBody>
          <a:bodyPr/>
          <a:lstStyle/>
          <a:p>
            <a:r>
              <a:rPr lang="en-US" dirty="0"/>
              <a:t>Tools to help</a:t>
            </a:r>
          </a:p>
        </p:txBody>
      </p:sp>
      <p:sp>
        <p:nvSpPr>
          <p:cNvPr id="3" name="Content Placeholder 2">
            <a:extLst>
              <a:ext uri="{FF2B5EF4-FFF2-40B4-BE49-F238E27FC236}">
                <a16:creationId xmlns:a16="http://schemas.microsoft.com/office/drawing/2014/main" id="{BF78C6DA-DA11-41C4-9293-22300D091FE6}"/>
              </a:ext>
            </a:extLst>
          </p:cNvPr>
          <p:cNvSpPr>
            <a:spLocks noGrp="1"/>
          </p:cNvSpPr>
          <p:nvPr>
            <p:ph idx="1"/>
          </p:nvPr>
        </p:nvSpPr>
        <p:spPr>
          <a:xfrm>
            <a:off x="609600" y="1775193"/>
            <a:ext cx="10972800" cy="3558808"/>
          </a:xfrm>
        </p:spPr>
        <p:txBody>
          <a:bodyPr>
            <a:normAutofit fontScale="92500" lnSpcReduction="10000"/>
          </a:bodyPr>
          <a:lstStyle/>
          <a:p>
            <a:r>
              <a:rPr lang="en-US" dirty="0"/>
              <a:t>First, the test suite included with every project and assignment will check for compliance with GNU style and complain about every file that doesn't match</a:t>
            </a:r>
          </a:p>
          <a:p>
            <a:r>
              <a:rPr lang="en-US" dirty="0"/>
              <a:t>Second, there's a magical tool called </a:t>
            </a:r>
            <a:r>
              <a:rPr lang="en-US" b="1" dirty="0">
                <a:latin typeface="Courier New" panose="02070309020205020404" pitchFamily="49" charset="0"/>
                <a:cs typeface="Courier New" panose="02070309020205020404" pitchFamily="49" charset="0"/>
              </a:rPr>
              <a:t>clang-format</a:t>
            </a:r>
            <a:r>
              <a:rPr lang="en-US" dirty="0"/>
              <a:t> that can actually </a:t>
            </a:r>
            <a:r>
              <a:rPr lang="en-US" i="1" dirty="0"/>
              <a:t>convert</a:t>
            </a:r>
            <a:r>
              <a:rPr lang="en-US" dirty="0"/>
              <a:t> your code into GNU style (or a bunch of other styles)</a:t>
            </a:r>
          </a:p>
          <a:p>
            <a:r>
              <a:rPr lang="en-US" dirty="0"/>
              <a:t>Example using </a:t>
            </a:r>
            <a:r>
              <a:rPr lang="en-US" b="1" dirty="0">
                <a:latin typeface="Courier New" panose="02070309020205020404" pitchFamily="49" charset="0"/>
                <a:cs typeface="Courier New" panose="02070309020205020404" pitchFamily="49" charset="0"/>
              </a:rPr>
              <a:t>clang-format</a:t>
            </a:r>
            <a:r>
              <a:rPr lang="en-US" dirty="0"/>
              <a:t> to convert something called </a:t>
            </a:r>
            <a:r>
              <a:rPr lang="en-US" b="1" dirty="0" err="1">
                <a:latin typeface="Courier New" panose="02070309020205020404" pitchFamily="49" charset="0"/>
                <a:cs typeface="Courier New" panose="02070309020205020404" pitchFamily="49" charset="0"/>
              </a:rPr>
              <a:t>program.c</a:t>
            </a:r>
            <a:r>
              <a:rPr lang="en-US" dirty="0"/>
              <a:t> to GNU style:</a:t>
            </a:r>
          </a:p>
        </p:txBody>
      </p:sp>
      <p:sp>
        <p:nvSpPr>
          <p:cNvPr id="5" name="Rectangle 4">
            <a:extLst>
              <a:ext uri="{FF2B5EF4-FFF2-40B4-BE49-F238E27FC236}">
                <a16:creationId xmlns:a16="http://schemas.microsoft.com/office/drawing/2014/main" id="{ACB12B9F-4D74-4F66-A174-3034A9112437}"/>
              </a:ext>
            </a:extLst>
          </p:cNvPr>
          <p:cNvSpPr/>
          <p:nvPr/>
        </p:nvSpPr>
        <p:spPr>
          <a:xfrm>
            <a:off x="609600" y="5486400"/>
            <a:ext cx="10972800" cy="762000"/>
          </a:xfrm>
          <a:prstGeom prst="rect">
            <a:avLst/>
          </a:prstGeom>
          <a:solidFill>
            <a:schemeClr val="accent4">
              <a:lumMod val="50000"/>
            </a:schemeClr>
          </a:solidFill>
          <a:ln w="50800" cmpd="sng"/>
        </p:spPr>
        <p:style>
          <a:lnRef idx="3">
            <a:schemeClr val="lt1"/>
          </a:lnRef>
          <a:fillRef idx="1">
            <a:schemeClr val="dk1"/>
          </a:fillRef>
          <a:effectRef idx="1">
            <a:schemeClr val="dk1"/>
          </a:effectRef>
          <a:fontRef idx="minor">
            <a:schemeClr val="lt1"/>
          </a:fontRef>
        </p:style>
        <p:txBody>
          <a:bodyPr rtlCol="0" anchor="ctr" anchorCtr="0">
            <a:normAutofit/>
          </a:bodyPr>
          <a:lstStyle/>
          <a:p>
            <a:r>
              <a:rPr lang="en-US" sz="2800" b="1" dirty="0">
                <a:latin typeface="Courier New" pitchFamily="49" charset="0"/>
                <a:cs typeface="Courier New" pitchFamily="49" charset="0"/>
              </a:rPr>
              <a:t>&gt; clang-format --style=gnu -</a:t>
            </a:r>
            <a:r>
              <a:rPr lang="en-US" sz="2800" b="1" dirty="0" err="1">
                <a:latin typeface="Courier New" pitchFamily="49" charset="0"/>
                <a:cs typeface="Courier New" pitchFamily="49" charset="0"/>
              </a:rPr>
              <a:t>i</a:t>
            </a:r>
            <a:r>
              <a:rPr lang="en-US" sz="2800" b="1" dirty="0">
                <a:latin typeface="Courier New" pitchFamily="49" charset="0"/>
                <a:cs typeface="Courier New" pitchFamily="49" charset="0"/>
              </a:rPr>
              <a:t> </a:t>
            </a:r>
            <a:r>
              <a:rPr lang="en-US" sz="2800" b="1" dirty="0" err="1">
                <a:latin typeface="Courier New" pitchFamily="49" charset="0"/>
                <a:cs typeface="Courier New" pitchFamily="49" charset="0"/>
              </a:rPr>
              <a:t>program.c</a:t>
            </a:r>
            <a:endParaRPr lang="en-US" sz="2800" b="1" dirty="0">
              <a:latin typeface="Courier New" pitchFamily="49" charset="0"/>
              <a:cs typeface="Courier New" pitchFamily="49" charset="0"/>
            </a:endParaRPr>
          </a:p>
        </p:txBody>
      </p:sp>
    </p:spTree>
    <p:extLst>
      <p:ext uri="{BB962C8B-B14F-4D97-AF65-F5344CB8AC3E}">
        <p14:creationId xmlns:p14="http://schemas.microsoft.com/office/powerpoint/2010/main" val="735956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86254-046C-4352-9AA7-5A0A2056A02F}"/>
              </a:ext>
            </a:extLst>
          </p:cNvPr>
          <p:cNvSpPr>
            <a:spLocks noGrp="1"/>
          </p:cNvSpPr>
          <p:nvPr>
            <p:ph type="title"/>
          </p:nvPr>
        </p:nvSpPr>
        <p:spPr/>
        <p:txBody>
          <a:bodyPr/>
          <a:lstStyle/>
          <a:p>
            <a:r>
              <a:rPr lang="en-US" dirty="0"/>
              <a:t>More information on style</a:t>
            </a:r>
          </a:p>
        </p:txBody>
      </p:sp>
      <p:sp>
        <p:nvSpPr>
          <p:cNvPr id="3" name="Content Placeholder 2">
            <a:extLst>
              <a:ext uri="{FF2B5EF4-FFF2-40B4-BE49-F238E27FC236}">
                <a16:creationId xmlns:a16="http://schemas.microsoft.com/office/drawing/2014/main" id="{A74738BA-ADBD-4D70-A95B-2BF84BAB900E}"/>
              </a:ext>
            </a:extLst>
          </p:cNvPr>
          <p:cNvSpPr>
            <a:spLocks noGrp="1"/>
          </p:cNvSpPr>
          <p:nvPr>
            <p:ph idx="1"/>
          </p:nvPr>
        </p:nvSpPr>
        <p:spPr/>
        <p:txBody>
          <a:bodyPr>
            <a:normAutofit lnSpcReduction="10000"/>
          </a:bodyPr>
          <a:lstStyle/>
          <a:p>
            <a:r>
              <a:rPr lang="en-US" dirty="0"/>
              <a:t>For a more explanation and examples of the style you're expected to use, please visit the COMP 3400 Standards page: </a:t>
            </a:r>
          </a:p>
          <a:p>
            <a:pPr lvl="1"/>
            <a:r>
              <a:rPr lang="en-US" dirty="0">
                <a:solidFill>
                  <a:schemeClr val="tx2"/>
                </a:solidFill>
                <a:hlinkClick r:id="rId2">
                  <a:extLst>
                    <a:ext uri="{A12FA001-AC4F-418D-AE19-62706E023703}">
                      <ahyp:hlinkClr xmlns:ahyp="http://schemas.microsoft.com/office/drawing/2018/hyperlinkcolor" val="tx"/>
                    </a:ext>
                  </a:extLst>
                </a:hlinkClick>
              </a:rPr>
              <a:t>http://faculty.otterbein.edu/wittman1/comp3400/standards/</a:t>
            </a:r>
            <a:endParaRPr lang="en-US" dirty="0">
              <a:solidFill>
                <a:schemeClr val="tx2"/>
              </a:solidFill>
            </a:endParaRPr>
          </a:p>
          <a:p>
            <a:r>
              <a:rPr lang="en-US" dirty="0"/>
              <a:t>On a related note, even the best CS programs don't always have time to help students learn all the tools they'll need to use: editors, scripting, version control, debugging, etc.</a:t>
            </a:r>
          </a:p>
          <a:p>
            <a:r>
              <a:rPr lang="en-US" dirty="0"/>
              <a:t>At MIT, some people put together a series of video and text lectures explaining what they think are some of the most important tools:</a:t>
            </a:r>
          </a:p>
          <a:p>
            <a:pPr lvl="1"/>
            <a:r>
              <a:rPr lang="en-US" dirty="0">
                <a:solidFill>
                  <a:schemeClr val="tx2"/>
                </a:solidFill>
                <a:hlinkClick r:id="rId3">
                  <a:extLst>
                    <a:ext uri="{A12FA001-AC4F-418D-AE19-62706E023703}">
                      <ahyp:hlinkClr xmlns:ahyp="http://schemas.microsoft.com/office/drawing/2018/hyperlinkcolor" val="tx"/>
                    </a:ext>
                  </a:extLst>
                </a:hlinkClick>
              </a:rPr>
              <a:t>https://missing.csail.mit.edu/</a:t>
            </a:r>
            <a:endParaRPr lang="en-US" dirty="0">
              <a:solidFill>
                <a:schemeClr val="tx2"/>
              </a:solidFill>
            </a:endParaRPr>
          </a:p>
        </p:txBody>
      </p:sp>
    </p:spTree>
    <p:extLst>
      <p:ext uri="{BB962C8B-B14F-4D97-AF65-F5344CB8AC3E}">
        <p14:creationId xmlns:p14="http://schemas.microsoft.com/office/powerpoint/2010/main" val="3045704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AA3585-937C-456B-B037-097543D18E2A}"/>
              </a:ext>
            </a:extLst>
          </p:cNvPr>
          <p:cNvSpPr>
            <a:spLocks noGrp="1"/>
          </p:cNvSpPr>
          <p:nvPr>
            <p:ph type="title"/>
          </p:nvPr>
        </p:nvSpPr>
        <p:spPr/>
        <p:txBody>
          <a:bodyPr/>
          <a:lstStyle/>
          <a:p>
            <a:r>
              <a:rPr lang="en-US" dirty="0"/>
              <a:t>Systems and Models</a:t>
            </a:r>
          </a:p>
        </p:txBody>
      </p:sp>
      <p:sp>
        <p:nvSpPr>
          <p:cNvPr id="5" name="Text Placeholder 4">
            <a:extLst>
              <a:ext uri="{FF2B5EF4-FFF2-40B4-BE49-F238E27FC236}">
                <a16:creationId xmlns:a16="http://schemas.microsoft.com/office/drawing/2014/main" id="{314CE5A4-C5E7-4A8C-92AC-4E8B0456087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96923361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9" name="Straight Connector 28">
            <a:extLst>
              <a:ext uri="{FF2B5EF4-FFF2-40B4-BE49-F238E27FC236}">
                <a16:creationId xmlns:a16="http://schemas.microsoft.com/office/drawing/2014/main" id="{1C33DFBB-457F-4523-878A-681573F5CF09}"/>
              </a:ext>
            </a:extLst>
          </p:cNvPr>
          <p:cNvCxnSpPr>
            <a:cxnSpLocks/>
            <a:stCxn id="21" idx="1"/>
          </p:cNvCxnSpPr>
          <p:nvPr/>
        </p:nvCxnSpPr>
        <p:spPr>
          <a:xfrm flipH="1">
            <a:off x="8763000" y="4914900"/>
            <a:ext cx="12954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4A068A6C-EDAF-445C-9F0F-7CD6595167DC}"/>
              </a:ext>
            </a:extLst>
          </p:cNvPr>
          <p:cNvCxnSpPr>
            <a:cxnSpLocks/>
            <a:stCxn id="20" idx="2"/>
          </p:cNvCxnSpPr>
          <p:nvPr/>
        </p:nvCxnSpPr>
        <p:spPr>
          <a:xfrm flipH="1">
            <a:off x="8763000" y="6225808"/>
            <a:ext cx="1371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rapezoid 23">
            <a:extLst>
              <a:ext uri="{FF2B5EF4-FFF2-40B4-BE49-F238E27FC236}">
                <a16:creationId xmlns:a16="http://schemas.microsoft.com/office/drawing/2014/main" id="{98791A5F-51AF-4AAD-9F1A-1EB526144742}"/>
              </a:ext>
            </a:extLst>
          </p:cNvPr>
          <p:cNvSpPr/>
          <p:nvPr/>
        </p:nvSpPr>
        <p:spPr>
          <a:xfrm>
            <a:off x="10439400" y="5410200"/>
            <a:ext cx="609600" cy="190500"/>
          </a:xfrm>
          <a:prstGeom prst="trapezoid">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E1230DE1-6829-4D11-920C-A0A61C32EEBA}"/>
              </a:ext>
            </a:extLst>
          </p:cNvPr>
          <p:cNvSpPr/>
          <p:nvPr/>
        </p:nvSpPr>
        <p:spPr>
          <a:xfrm>
            <a:off x="10629900" y="5271516"/>
            <a:ext cx="228600" cy="2286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489AFA2-48A5-4923-B244-FC82374D904C}"/>
              </a:ext>
            </a:extLst>
          </p:cNvPr>
          <p:cNvSpPr>
            <a:spLocks noGrp="1"/>
          </p:cNvSpPr>
          <p:nvPr>
            <p:ph type="title"/>
          </p:nvPr>
        </p:nvSpPr>
        <p:spPr/>
        <p:txBody>
          <a:bodyPr/>
          <a:lstStyle/>
          <a:p>
            <a:r>
              <a:rPr lang="en-US" dirty="0"/>
              <a:t>Computer systems</a:t>
            </a:r>
          </a:p>
        </p:txBody>
      </p:sp>
      <p:sp>
        <p:nvSpPr>
          <p:cNvPr id="3" name="Content Placeholder 2">
            <a:extLst>
              <a:ext uri="{FF2B5EF4-FFF2-40B4-BE49-F238E27FC236}">
                <a16:creationId xmlns:a16="http://schemas.microsoft.com/office/drawing/2014/main" id="{88F84175-4366-45B6-A4F1-5FA89562E94B}"/>
              </a:ext>
            </a:extLst>
          </p:cNvPr>
          <p:cNvSpPr>
            <a:spLocks noGrp="1"/>
          </p:cNvSpPr>
          <p:nvPr>
            <p:ph idx="1"/>
          </p:nvPr>
        </p:nvSpPr>
        <p:spPr>
          <a:xfrm>
            <a:off x="609600" y="1775193"/>
            <a:ext cx="10972800" cy="1882407"/>
          </a:xfrm>
        </p:spPr>
        <p:txBody>
          <a:bodyPr>
            <a:normAutofit fontScale="92500" lnSpcReduction="10000"/>
          </a:bodyPr>
          <a:lstStyle/>
          <a:p>
            <a:r>
              <a:rPr lang="en-US" dirty="0"/>
              <a:t>The word "systems" comes up in computer science all the time</a:t>
            </a:r>
          </a:p>
          <a:p>
            <a:pPr lvl="1"/>
            <a:r>
              <a:rPr lang="en-US" dirty="0"/>
              <a:t>It means nothing, and it means everything</a:t>
            </a:r>
          </a:p>
          <a:p>
            <a:r>
              <a:rPr lang="en-US" dirty="0"/>
              <a:t>We can think of a computer system as a collection of interacting components</a:t>
            </a:r>
          </a:p>
          <a:p>
            <a:endParaRPr lang="en-US" dirty="0"/>
          </a:p>
          <a:p>
            <a:endParaRPr lang="en-US" dirty="0"/>
          </a:p>
        </p:txBody>
      </p:sp>
      <p:sp>
        <p:nvSpPr>
          <p:cNvPr id="5" name="Content Placeholder 2">
            <a:extLst>
              <a:ext uri="{FF2B5EF4-FFF2-40B4-BE49-F238E27FC236}">
                <a16:creationId xmlns:a16="http://schemas.microsoft.com/office/drawing/2014/main" id="{AEE73124-416F-43D2-BC08-A7E32D1EA210}"/>
              </a:ext>
            </a:extLst>
          </p:cNvPr>
          <p:cNvSpPr txBox="1">
            <a:spLocks/>
          </p:cNvSpPr>
          <p:nvPr/>
        </p:nvSpPr>
        <p:spPr>
          <a:xfrm>
            <a:off x="361950" y="3756392"/>
            <a:ext cx="5791200" cy="2796808"/>
          </a:xfrm>
          <a:prstGeom prst="rect">
            <a:avLst/>
          </a:prstGeom>
        </p:spPr>
        <p:txBody>
          <a:bodyPr vert="horz" lIns="54864" tIns="91440" numCol="2" rtlCol="0">
            <a:normAutofit fontScale="85000" lnSpcReduction="20000"/>
          </a:bodyPr>
          <a:lst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r>
              <a:rPr lang="en-US" dirty="0"/>
              <a:t>Hardware:</a:t>
            </a:r>
          </a:p>
          <a:p>
            <a:pPr lvl="1"/>
            <a:r>
              <a:rPr lang="en-US" dirty="0"/>
              <a:t>CPU</a:t>
            </a:r>
          </a:p>
          <a:p>
            <a:pPr lvl="1"/>
            <a:r>
              <a:rPr lang="en-US" dirty="0"/>
              <a:t>Storage</a:t>
            </a:r>
          </a:p>
          <a:p>
            <a:pPr lvl="1"/>
            <a:r>
              <a:rPr lang="en-US" dirty="0"/>
              <a:t>I/O</a:t>
            </a:r>
          </a:p>
          <a:p>
            <a:pPr lvl="1"/>
            <a:r>
              <a:rPr lang="en-US" dirty="0"/>
              <a:t>RAM</a:t>
            </a:r>
          </a:p>
          <a:p>
            <a:pPr lvl="1"/>
            <a:r>
              <a:rPr lang="en-US" dirty="0"/>
              <a:t>All attached via a PCB</a:t>
            </a:r>
          </a:p>
          <a:p>
            <a:r>
              <a:rPr lang="en-US" dirty="0"/>
              <a:t>Software:</a:t>
            </a:r>
          </a:p>
          <a:p>
            <a:pPr lvl="1"/>
            <a:r>
              <a:rPr lang="en-US" dirty="0"/>
              <a:t>OS talking to the hardware</a:t>
            </a:r>
          </a:p>
          <a:p>
            <a:pPr lvl="1"/>
            <a:r>
              <a:rPr lang="en-US" dirty="0"/>
              <a:t>Applications</a:t>
            </a:r>
          </a:p>
          <a:p>
            <a:pPr lvl="1"/>
            <a:endParaRPr lang="en-US" dirty="0"/>
          </a:p>
          <a:p>
            <a:pPr lvl="1"/>
            <a:endParaRPr lang="en-US" dirty="0"/>
          </a:p>
          <a:p>
            <a:pPr lvl="1"/>
            <a:endParaRPr lang="en-US" dirty="0"/>
          </a:p>
        </p:txBody>
      </p:sp>
      <p:sp>
        <p:nvSpPr>
          <p:cNvPr id="6" name="Rectangle 5">
            <a:extLst>
              <a:ext uri="{FF2B5EF4-FFF2-40B4-BE49-F238E27FC236}">
                <a16:creationId xmlns:a16="http://schemas.microsoft.com/office/drawing/2014/main" id="{49B57721-9469-47C2-989F-699AF1200AC4}"/>
              </a:ext>
            </a:extLst>
          </p:cNvPr>
          <p:cNvSpPr/>
          <p:nvPr/>
        </p:nvSpPr>
        <p:spPr>
          <a:xfrm>
            <a:off x="6477000" y="4648200"/>
            <a:ext cx="2590800" cy="19050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t"/>
          <a:lstStyle/>
          <a:p>
            <a:r>
              <a:rPr lang="en-US" dirty="0"/>
              <a:t>PCB</a:t>
            </a:r>
          </a:p>
        </p:txBody>
      </p:sp>
      <p:sp>
        <p:nvSpPr>
          <p:cNvPr id="9" name="Rectangle 8">
            <a:extLst>
              <a:ext uri="{FF2B5EF4-FFF2-40B4-BE49-F238E27FC236}">
                <a16:creationId xmlns:a16="http://schemas.microsoft.com/office/drawing/2014/main" id="{56E78E0E-1F2C-47B1-8705-38C26474489C}"/>
              </a:ext>
            </a:extLst>
          </p:cNvPr>
          <p:cNvSpPr/>
          <p:nvPr/>
        </p:nvSpPr>
        <p:spPr>
          <a:xfrm>
            <a:off x="6591300" y="5943600"/>
            <a:ext cx="2362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RAM</a:t>
            </a:r>
          </a:p>
        </p:txBody>
      </p:sp>
      <p:cxnSp>
        <p:nvCxnSpPr>
          <p:cNvPr id="11" name="Straight Connector 10">
            <a:extLst>
              <a:ext uri="{FF2B5EF4-FFF2-40B4-BE49-F238E27FC236}">
                <a16:creationId xmlns:a16="http://schemas.microsoft.com/office/drawing/2014/main" id="{6E43DF45-6BC4-4527-9054-339A8B72C37A}"/>
              </a:ext>
            </a:extLst>
          </p:cNvPr>
          <p:cNvCxnSpPr>
            <a:cxnSpLocks/>
            <a:stCxn id="8" idx="2"/>
            <a:endCxn id="9" idx="0"/>
          </p:cNvCxnSpPr>
          <p:nvPr/>
        </p:nvCxnSpPr>
        <p:spPr>
          <a:xfrm>
            <a:off x="7772400" y="5715000"/>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C7FC7794-6E90-4985-8571-94FFEE9EFE59}"/>
              </a:ext>
            </a:extLst>
          </p:cNvPr>
          <p:cNvSpPr/>
          <p:nvPr/>
        </p:nvSpPr>
        <p:spPr>
          <a:xfrm>
            <a:off x="7162800" y="4191000"/>
            <a:ext cx="1219200" cy="304800"/>
          </a:xfrm>
          <a:prstGeom prst="rect">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dirty="0">
                <a:solidFill>
                  <a:schemeClr val="tx1"/>
                </a:solidFill>
              </a:rPr>
              <a:t>OS</a:t>
            </a:r>
          </a:p>
        </p:txBody>
      </p:sp>
      <p:sp>
        <p:nvSpPr>
          <p:cNvPr id="15" name="Rectangle 14">
            <a:extLst>
              <a:ext uri="{FF2B5EF4-FFF2-40B4-BE49-F238E27FC236}">
                <a16:creationId xmlns:a16="http://schemas.microsoft.com/office/drawing/2014/main" id="{14E68B33-8554-4110-A86C-BDB30BE754D1}"/>
              </a:ext>
            </a:extLst>
          </p:cNvPr>
          <p:cNvSpPr/>
          <p:nvPr/>
        </p:nvSpPr>
        <p:spPr>
          <a:xfrm>
            <a:off x="7162800" y="3276600"/>
            <a:ext cx="304800" cy="914400"/>
          </a:xfrm>
          <a:prstGeom prst="rect">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vert="vert270" rtlCol="0" anchor="ctr"/>
          <a:lstStyle/>
          <a:p>
            <a:pPr algn="ctr"/>
            <a:r>
              <a:rPr lang="en-US" sz="1100" dirty="0">
                <a:solidFill>
                  <a:schemeClr val="tx1"/>
                </a:solidFill>
              </a:rPr>
              <a:t>Application</a:t>
            </a:r>
          </a:p>
        </p:txBody>
      </p:sp>
      <p:sp>
        <p:nvSpPr>
          <p:cNvPr id="17" name="Rectangle 16">
            <a:extLst>
              <a:ext uri="{FF2B5EF4-FFF2-40B4-BE49-F238E27FC236}">
                <a16:creationId xmlns:a16="http://schemas.microsoft.com/office/drawing/2014/main" id="{9291784A-8BB8-4393-BA97-323B6827FB1F}"/>
              </a:ext>
            </a:extLst>
          </p:cNvPr>
          <p:cNvSpPr/>
          <p:nvPr/>
        </p:nvSpPr>
        <p:spPr>
          <a:xfrm>
            <a:off x="7467600" y="3276600"/>
            <a:ext cx="304800" cy="914400"/>
          </a:xfrm>
          <a:prstGeom prst="rect">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vert="vert270" rtlCol="0" anchor="ctr"/>
          <a:lstStyle/>
          <a:p>
            <a:pPr algn="ctr"/>
            <a:r>
              <a:rPr lang="en-US" sz="1100" dirty="0">
                <a:solidFill>
                  <a:schemeClr val="tx1"/>
                </a:solidFill>
              </a:rPr>
              <a:t>Application</a:t>
            </a:r>
          </a:p>
        </p:txBody>
      </p:sp>
      <p:sp>
        <p:nvSpPr>
          <p:cNvPr id="18" name="Rectangle 17">
            <a:extLst>
              <a:ext uri="{FF2B5EF4-FFF2-40B4-BE49-F238E27FC236}">
                <a16:creationId xmlns:a16="http://schemas.microsoft.com/office/drawing/2014/main" id="{64A6A359-3C1F-49C0-857D-7CF93B525726}"/>
              </a:ext>
            </a:extLst>
          </p:cNvPr>
          <p:cNvSpPr/>
          <p:nvPr/>
        </p:nvSpPr>
        <p:spPr>
          <a:xfrm>
            <a:off x="7772400" y="3276600"/>
            <a:ext cx="304800" cy="914400"/>
          </a:xfrm>
          <a:prstGeom prst="rect">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vert="vert270" rtlCol="0" anchor="ctr"/>
          <a:lstStyle/>
          <a:p>
            <a:pPr algn="ctr"/>
            <a:r>
              <a:rPr lang="en-US" sz="1100" dirty="0">
                <a:solidFill>
                  <a:schemeClr val="tx1"/>
                </a:solidFill>
              </a:rPr>
              <a:t>Application</a:t>
            </a:r>
          </a:p>
        </p:txBody>
      </p:sp>
      <p:sp>
        <p:nvSpPr>
          <p:cNvPr id="19" name="Rectangle 18">
            <a:extLst>
              <a:ext uri="{FF2B5EF4-FFF2-40B4-BE49-F238E27FC236}">
                <a16:creationId xmlns:a16="http://schemas.microsoft.com/office/drawing/2014/main" id="{40DE169C-3717-4B96-89CB-BE65EFF202B7}"/>
              </a:ext>
            </a:extLst>
          </p:cNvPr>
          <p:cNvSpPr/>
          <p:nvPr/>
        </p:nvSpPr>
        <p:spPr>
          <a:xfrm>
            <a:off x="8077200" y="3276600"/>
            <a:ext cx="304800" cy="914400"/>
          </a:xfrm>
          <a:prstGeom prst="rect">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vert="vert270" rtlCol="0" anchor="ctr"/>
          <a:lstStyle/>
          <a:p>
            <a:pPr algn="ctr"/>
            <a:r>
              <a:rPr lang="en-US" sz="1100" dirty="0">
                <a:solidFill>
                  <a:schemeClr val="tx1"/>
                </a:solidFill>
              </a:rPr>
              <a:t>Application</a:t>
            </a:r>
          </a:p>
        </p:txBody>
      </p:sp>
      <p:sp>
        <p:nvSpPr>
          <p:cNvPr id="20" name="Flowchart: Magnetic Disk 19">
            <a:extLst>
              <a:ext uri="{FF2B5EF4-FFF2-40B4-BE49-F238E27FC236}">
                <a16:creationId xmlns:a16="http://schemas.microsoft.com/office/drawing/2014/main" id="{53C7C210-EBD6-48E7-9CFF-56C482E3039B}"/>
              </a:ext>
            </a:extLst>
          </p:cNvPr>
          <p:cNvSpPr/>
          <p:nvPr/>
        </p:nvSpPr>
        <p:spPr>
          <a:xfrm>
            <a:off x="10134600" y="5844808"/>
            <a:ext cx="1219200" cy="762000"/>
          </a:xfrm>
          <a:prstGeom prst="flowChartMagneticDisk">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a:t>Storage</a:t>
            </a:r>
          </a:p>
        </p:txBody>
      </p:sp>
      <p:sp>
        <p:nvSpPr>
          <p:cNvPr id="21" name="Rectangle: Rounded Corners 20">
            <a:extLst>
              <a:ext uri="{FF2B5EF4-FFF2-40B4-BE49-F238E27FC236}">
                <a16:creationId xmlns:a16="http://schemas.microsoft.com/office/drawing/2014/main" id="{D2667BF7-0026-4803-92EA-01142DAE5F23}"/>
              </a:ext>
            </a:extLst>
          </p:cNvPr>
          <p:cNvSpPr/>
          <p:nvPr/>
        </p:nvSpPr>
        <p:spPr>
          <a:xfrm>
            <a:off x="10058400" y="4495800"/>
            <a:ext cx="1371600" cy="83820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B3663E3-602A-44E1-BC9F-5BA9605AAA62}"/>
              </a:ext>
            </a:extLst>
          </p:cNvPr>
          <p:cNvSpPr/>
          <p:nvPr/>
        </p:nvSpPr>
        <p:spPr>
          <a:xfrm>
            <a:off x="10134600" y="4572000"/>
            <a:ext cx="1219200" cy="685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t>Display</a:t>
            </a:r>
          </a:p>
        </p:txBody>
      </p:sp>
      <p:sp>
        <p:nvSpPr>
          <p:cNvPr id="8" name="Rectangle 7">
            <a:extLst>
              <a:ext uri="{FF2B5EF4-FFF2-40B4-BE49-F238E27FC236}">
                <a16:creationId xmlns:a16="http://schemas.microsoft.com/office/drawing/2014/main" id="{FC5E4ED3-A8DA-48CE-B489-39D67A76AE61}"/>
              </a:ext>
            </a:extLst>
          </p:cNvPr>
          <p:cNvSpPr/>
          <p:nvPr/>
        </p:nvSpPr>
        <p:spPr>
          <a:xfrm>
            <a:off x="7315200" y="4800600"/>
            <a:ext cx="914400" cy="9144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a:t>CPU</a:t>
            </a:r>
          </a:p>
        </p:txBody>
      </p:sp>
      <p:cxnSp>
        <p:nvCxnSpPr>
          <p:cNvPr id="26" name="Straight Connector 25">
            <a:extLst>
              <a:ext uri="{FF2B5EF4-FFF2-40B4-BE49-F238E27FC236}">
                <a16:creationId xmlns:a16="http://schemas.microsoft.com/office/drawing/2014/main" id="{AD2CF6E4-988C-4AF7-8A72-1DCE67072989}"/>
              </a:ext>
            </a:extLst>
          </p:cNvPr>
          <p:cNvCxnSpPr>
            <a:cxnSpLocks/>
            <a:stCxn id="14" idx="2"/>
            <a:endCxn id="8" idx="0"/>
          </p:cNvCxnSpPr>
          <p:nvPr/>
        </p:nvCxnSpPr>
        <p:spPr>
          <a:xfrm>
            <a:off x="7772400" y="4495800"/>
            <a:ext cx="0" cy="304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2408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60024-F51E-4128-8811-5DB42E39BDF8}"/>
              </a:ext>
            </a:extLst>
          </p:cNvPr>
          <p:cNvSpPr>
            <a:spLocks noGrp="1"/>
          </p:cNvSpPr>
          <p:nvPr>
            <p:ph type="title"/>
          </p:nvPr>
        </p:nvSpPr>
        <p:spPr/>
        <p:txBody>
          <a:bodyPr/>
          <a:lstStyle/>
          <a:p>
            <a:r>
              <a:rPr lang="en-US" dirty="0"/>
              <a:t>Systems of systems</a:t>
            </a:r>
          </a:p>
        </p:txBody>
      </p:sp>
      <p:sp>
        <p:nvSpPr>
          <p:cNvPr id="3" name="Content Placeholder 2">
            <a:extLst>
              <a:ext uri="{FF2B5EF4-FFF2-40B4-BE49-F238E27FC236}">
                <a16:creationId xmlns:a16="http://schemas.microsoft.com/office/drawing/2014/main" id="{2544A1F8-4300-4BE3-A80A-CD45F3ED5AC8}"/>
              </a:ext>
            </a:extLst>
          </p:cNvPr>
          <p:cNvSpPr>
            <a:spLocks noGrp="1"/>
          </p:cNvSpPr>
          <p:nvPr>
            <p:ph idx="1"/>
          </p:nvPr>
        </p:nvSpPr>
        <p:spPr/>
        <p:txBody>
          <a:bodyPr>
            <a:normAutofit fontScale="92500" lnSpcReduction="20000"/>
          </a:bodyPr>
          <a:lstStyle/>
          <a:p>
            <a:r>
              <a:rPr lang="en-US" dirty="0"/>
              <a:t>Just as one computer can be thought of as a system, we can also network computers together to form systems of systems</a:t>
            </a:r>
          </a:p>
          <a:p>
            <a:r>
              <a:rPr lang="en-US" dirty="0"/>
              <a:t>There are problems communicating within a single computer</a:t>
            </a:r>
          </a:p>
          <a:p>
            <a:r>
              <a:rPr lang="en-US" dirty="0"/>
              <a:t>These problems happen at a larger scale when communicating and coordinating between many computers</a:t>
            </a:r>
          </a:p>
          <a:p>
            <a:r>
              <a:rPr lang="en-US" dirty="0"/>
              <a:t>Traditional OS course focus almost exclusively on process scheduling and memory management within a single computer</a:t>
            </a:r>
          </a:p>
          <a:p>
            <a:r>
              <a:rPr lang="en-US" dirty="0"/>
              <a:t>This course focuses on the same fundamental problems but at several levels of implementation</a:t>
            </a:r>
          </a:p>
          <a:p>
            <a:r>
              <a:rPr lang="en-US" dirty="0"/>
              <a:t>Its goal is to make you a better programmer rather than an expert on OS internals</a:t>
            </a:r>
          </a:p>
        </p:txBody>
      </p:sp>
    </p:spTree>
    <p:extLst>
      <p:ext uri="{BB962C8B-B14F-4D97-AF65-F5344CB8AC3E}">
        <p14:creationId xmlns:p14="http://schemas.microsoft.com/office/powerpoint/2010/main" val="3773839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C9314-F6BD-4FD6-B3C5-32E0C56CE5FA}"/>
              </a:ext>
            </a:extLst>
          </p:cNvPr>
          <p:cNvSpPr>
            <a:spLocks noGrp="1"/>
          </p:cNvSpPr>
          <p:nvPr>
            <p:ph type="title"/>
          </p:nvPr>
        </p:nvSpPr>
        <p:spPr/>
        <p:txBody>
          <a:bodyPr/>
          <a:lstStyle/>
          <a:p>
            <a:r>
              <a:rPr lang="en-US" dirty="0"/>
              <a:t>Models</a:t>
            </a:r>
          </a:p>
        </p:txBody>
      </p:sp>
      <p:sp>
        <p:nvSpPr>
          <p:cNvPr id="3" name="Content Placeholder 2">
            <a:extLst>
              <a:ext uri="{FF2B5EF4-FFF2-40B4-BE49-F238E27FC236}">
                <a16:creationId xmlns:a16="http://schemas.microsoft.com/office/drawing/2014/main" id="{B3B43EAD-DAF2-41C9-869C-EFA867F9A088}"/>
              </a:ext>
            </a:extLst>
          </p:cNvPr>
          <p:cNvSpPr>
            <a:spLocks noGrp="1"/>
          </p:cNvSpPr>
          <p:nvPr>
            <p:ph idx="1"/>
          </p:nvPr>
        </p:nvSpPr>
        <p:spPr/>
        <p:txBody>
          <a:bodyPr>
            <a:normAutofit fontScale="92500" lnSpcReduction="20000"/>
          </a:bodyPr>
          <a:lstStyle/>
          <a:p>
            <a:r>
              <a:rPr lang="en-US" dirty="0"/>
              <a:t>Systems are complex</a:t>
            </a:r>
          </a:p>
          <a:p>
            <a:r>
              <a:rPr lang="en-US" dirty="0"/>
              <a:t>Thus, we make </a:t>
            </a:r>
            <a:r>
              <a:rPr lang="en-US" b="1" dirty="0"/>
              <a:t>models</a:t>
            </a:r>
            <a:r>
              <a:rPr lang="en-US" dirty="0"/>
              <a:t>, simplified representations of systems</a:t>
            </a:r>
          </a:p>
          <a:p>
            <a:r>
              <a:rPr lang="en-US" dirty="0"/>
              <a:t>These models are often visual, taking the form of labeled boxes with arrows</a:t>
            </a:r>
          </a:p>
          <a:p>
            <a:pPr lvl="1"/>
            <a:r>
              <a:rPr lang="en-US" dirty="0"/>
              <a:t>But formal models like equations or statements of logic are common too</a:t>
            </a:r>
          </a:p>
          <a:p>
            <a:pPr lvl="1"/>
            <a:r>
              <a:rPr lang="en-US" dirty="0"/>
              <a:t>If you've taken COMP 3100, you're familiar with UML, a standard visual way to model systems in CS</a:t>
            </a:r>
          </a:p>
          <a:p>
            <a:r>
              <a:rPr lang="en-US" dirty="0"/>
              <a:t>The </a:t>
            </a:r>
            <a:r>
              <a:rPr lang="en-US" b="1" dirty="0"/>
              <a:t>level of abstraction</a:t>
            </a:r>
            <a:r>
              <a:rPr lang="en-US" dirty="0"/>
              <a:t> means how much detail has been removed</a:t>
            </a:r>
          </a:p>
          <a:p>
            <a:pPr lvl="1"/>
            <a:r>
              <a:rPr lang="en-US" dirty="0"/>
              <a:t>A high level of abstraction means we're focusing on the essentials of the system</a:t>
            </a:r>
          </a:p>
          <a:p>
            <a:r>
              <a:rPr lang="en-US" dirty="0"/>
              <a:t>As computer scientists, we often have to turn models into code</a:t>
            </a:r>
          </a:p>
          <a:p>
            <a:endParaRPr lang="en-US" dirty="0"/>
          </a:p>
        </p:txBody>
      </p:sp>
    </p:spTree>
    <p:extLst>
      <p:ext uri="{BB962C8B-B14F-4D97-AF65-F5344CB8AC3E}">
        <p14:creationId xmlns:p14="http://schemas.microsoft.com/office/powerpoint/2010/main" val="2896613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Upcoming</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time…</a:t>
            </a:r>
          </a:p>
        </p:txBody>
      </p:sp>
      <p:sp>
        <p:nvSpPr>
          <p:cNvPr id="3" name="Content Placeholder 2"/>
          <p:cNvSpPr>
            <a:spLocks noGrp="1"/>
          </p:cNvSpPr>
          <p:nvPr>
            <p:ph idx="1"/>
          </p:nvPr>
        </p:nvSpPr>
        <p:spPr/>
        <p:txBody>
          <a:bodyPr/>
          <a:lstStyle/>
          <a:p>
            <a:r>
              <a:rPr lang="en-US" dirty="0"/>
              <a:t>Course themes</a:t>
            </a:r>
          </a:p>
          <a:p>
            <a:r>
              <a:rPr lang="en-US" dirty="0"/>
              <a:t>System architectures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are we here?</a:t>
            </a:r>
          </a:p>
        </p:txBody>
      </p:sp>
      <p:sp>
        <p:nvSpPr>
          <p:cNvPr id="3" name="Content Placeholder 2"/>
          <p:cNvSpPr>
            <a:spLocks noGrp="1"/>
          </p:cNvSpPr>
          <p:nvPr>
            <p:ph idx="1"/>
          </p:nvPr>
        </p:nvSpPr>
        <p:spPr/>
        <p:txBody>
          <a:bodyPr/>
          <a:lstStyle/>
          <a:p>
            <a:r>
              <a:rPr lang="en-US" dirty="0"/>
              <a:t>What's the purpose of this class?</a:t>
            </a:r>
          </a:p>
          <a:p>
            <a:r>
              <a:rPr lang="en-US" dirty="0"/>
              <a:t>What do you want to get out of it?</a:t>
            </a:r>
          </a:p>
          <a:p>
            <a:r>
              <a:rPr lang="en-US" dirty="0"/>
              <a:t>Do you want to be here?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Reminders</a:t>
            </a:r>
          </a:p>
        </p:txBody>
      </p:sp>
      <p:sp>
        <p:nvSpPr>
          <p:cNvPr id="5" name="Content Placeholder 4"/>
          <p:cNvSpPr>
            <a:spLocks noGrp="1"/>
          </p:cNvSpPr>
          <p:nvPr>
            <p:ph idx="1"/>
          </p:nvPr>
        </p:nvSpPr>
        <p:spPr/>
        <p:txBody>
          <a:bodyPr>
            <a:normAutofit/>
          </a:bodyPr>
          <a:lstStyle/>
          <a:p>
            <a:r>
              <a:rPr lang="en-US" dirty="0"/>
              <a:t>Read sections 1.3 and 1.4</a:t>
            </a:r>
          </a:p>
          <a:p>
            <a:r>
              <a:rPr lang="en-US" dirty="0"/>
              <a:t>If you're rusty on C, read Appendix A</a:t>
            </a:r>
          </a:p>
          <a:p>
            <a:r>
              <a:rPr lang="en-US" dirty="0"/>
              <a:t>Look over Assignment 1</a:t>
            </a:r>
          </a:p>
          <a:p>
            <a:pPr lvl="1"/>
            <a:r>
              <a:rPr lang="en-US" dirty="0"/>
              <a:t>Due </a:t>
            </a:r>
            <a:r>
              <a:rPr lang="en-US" b="1" dirty="0"/>
              <a:t>next</a:t>
            </a:r>
            <a:r>
              <a:rPr lang="en-US" dirty="0"/>
              <a:t> Friday</a:t>
            </a:r>
          </a:p>
          <a:p>
            <a:r>
              <a:rPr lang="en-US" dirty="0"/>
              <a:t>Form teams for Assignments 1 and 2 and Project 1</a:t>
            </a:r>
          </a:p>
          <a:p>
            <a:r>
              <a:rPr lang="en-US" dirty="0"/>
              <a:t>Consider dual-booting Linux on your machine if you don't have it already</a:t>
            </a:r>
          </a:p>
          <a:p>
            <a:pPr lvl="1"/>
            <a:r>
              <a:rPr lang="en-US" dirty="0"/>
              <a:t>Another option is running Linux inside of Virtual Box</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fade">
                                      <p:cBhvr>
                                        <p:cTn id="20" dur="500"/>
                                        <p:tgtEl>
                                          <p:spTgt spid="5">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Effect transition="in" filter="fade">
                                      <p:cBhvr>
                                        <p:cTn id="25" dur="500"/>
                                        <p:tgtEl>
                                          <p:spTgt spid="5">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5">
                                            <p:txEl>
                                              <p:pRg st="5" end="5"/>
                                            </p:txEl>
                                          </p:spTgt>
                                        </p:tgtEl>
                                        <p:attrNameLst>
                                          <p:attrName>style.visibility</p:attrName>
                                        </p:attrNameLst>
                                      </p:cBhvr>
                                      <p:to>
                                        <p:strVal val="visible"/>
                                      </p:to>
                                    </p:set>
                                    <p:animEffect transition="in" filter="fade">
                                      <p:cBhvr>
                                        <p:cTn id="30" dur="500"/>
                                        <p:tgtEl>
                                          <p:spTgt spid="5">
                                            <p:txEl>
                                              <p:pRg st="5" end="5"/>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5">
                                            <p:txEl>
                                              <p:pRg st="6" end="6"/>
                                            </p:txEl>
                                          </p:spTgt>
                                        </p:tgtEl>
                                        <p:attrNameLst>
                                          <p:attrName>style.visibility</p:attrName>
                                        </p:attrNameLst>
                                      </p:cBhvr>
                                      <p:to>
                                        <p:strVal val="visible"/>
                                      </p:to>
                                    </p:set>
                                    <p:animEffect transition="in" filter="fade">
                                      <p:cBhvr>
                                        <p:cTn id="33"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Overview</a:t>
            </a:r>
          </a:p>
        </p:txBody>
      </p:sp>
      <p:sp>
        <p:nvSpPr>
          <p:cNvPr id="4" name="Text Placeholder 3"/>
          <p:cNvSpPr>
            <a:spLocks noGrp="1"/>
          </p:cNvSpPr>
          <p:nvPr>
            <p:ph type="body" idx="1"/>
          </p:nvPr>
        </p:nvSpPr>
        <p:spPr/>
        <p:txBody>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Textbook</a:t>
            </a:r>
            <a:endParaRPr lang="en-US" dirty="0"/>
          </a:p>
        </p:txBody>
      </p:sp>
      <p:sp>
        <p:nvSpPr>
          <p:cNvPr id="3" name="Content Placeholder 2"/>
          <p:cNvSpPr>
            <a:spLocks noGrp="1"/>
          </p:cNvSpPr>
          <p:nvPr>
            <p:ph idx="1"/>
          </p:nvPr>
        </p:nvSpPr>
        <p:spPr/>
        <p:txBody>
          <a:bodyPr/>
          <a:lstStyle/>
          <a:p>
            <a:r>
              <a:rPr lang="en-US" dirty="0"/>
              <a:t>Michael S. Kirkpatrick</a:t>
            </a:r>
          </a:p>
          <a:p>
            <a:r>
              <a:rPr lang="en-US" b="1" i="1" dirty="0" err="1"/>
              <a:t>OpenCSF</a:t>
            </a:r>
            <a:r>
              <a:rPr lang="en-US" b="1" i="1" dirty="0"/>
              <a:t>: Computer Systems Fundamentals</a:t>
            </a:r>
          </a:p>
          <a:p>
            <a:r>
              <a:rPr lang="en-US" dirty="0"/>
              <a:t>Available: </a:t>
            </a:r>
            <a:r>
              <a:rPr lang="en-US" dirty="0">
                <a:solidFill>
                  <a:schemeClr val="tx2"/>
                </a:solidFill>
                <a:hlinkClick r:id="rId2">
                  <a:extLst>
                    <a:ext uri="{A12FA001-AC4F-418D-AE19-62706E023703}">
                      <ahyp:hlinkClr xmlns:ahyp="http://schemas.microsoft.com/office/drawing/2018/hyperlinkcolor" val="tx"/>
                    </a:ext>
                  </a:extLst>
                </a:hlinkClick>
              </a:rPr>
              <a:t>https://w3.cs.jmu.edu/kirkpams/OpenCSF/Books/csf/html/</a:t>
            </a:r>
            <a:endParaRPr lang="en-US" dirty="0">
              <a:solidFill>
                <a:schemeClr val="tx2"/>
              </a:solidFill>
            </a:endParaRPr>
          </a:p>
          <a:p>
            <a:r>
              <a:rPr lang="en-US" dirty="0"/>
              <a:t>The book is free and includes interactive questions to test your knowledge at the ends of sections</a:t>
            </a:r>
          </a:p>
          <a:p>
            <a:endParaRPr lang="en-US" dirty="0"/>
          </a:p>
        </p:txBody>
      </p:sp>
    </p:spTree>
    <p:extLst>
      <p:ext uri="{BB962C8B-B14F-4D97-AF65-F5344CB8AC3E}">
        <p14:creationId xmlns:p14="http://schemas.microsoft.com/office/powerpoint/2010/main" val="3060933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You have to read the book</a:t>
            </a:r>
          </a:p>
        </p:txBody>
      </p:sp>
      <p:sp>
        <p:nvSpPr>
          <p:cNvPr id="3" name="Content Placeholder 2"/>
          <p:cNvSpPr>
            <a:spLocks noGrp="1"/>
          </p:cNvSpPr>
          <p:nvPr>
            <p:ph idx="1"/>
          </p:nvPr>
        </p:nvSpPr>
        <p:spPr/>
        <p:txBody>
          <a:bodyPr/>
          <a:lstStyle/>
          <a:p>
            <a:r>
              <a:rPr lang="en-US" dirty="0">
                <a:solidFill>
                  <a:schemeClr val="bg1"/>
                </a:solidFill>
              </a:rPr>
              <a:t>You are expected to read the material before class</a:t>
            </a:r>
          </a:p>
          <a:p>
            <a:r>
              <a:rPr lang="en-US" dirty="0">
                <a:solidFill>
                  <a:schemeClr val="bg1"/>
                </a:solidFill>
              </a:rPr>
              <a:t>If you're not prepared, you might be asked to leave</a:t>
            </a:r>
          </a:p>
          <a:p>
            <a:r>
              <a:rPr lang="en-US" dirty="0">
                <a:solidFill>
                  <a:schemeClr val="bg1"/>
                </a:solidFill>
              </a:rPr>
              <a:t>You might forfeit the education you have paid around </a:t>
            </a:r>
            <a:r>
              <a:rPr lang="en-US" b="1" dirty="0">
                <a:solidFill>
                  <a:schemeClr val="bg1"/>
                </a:solidFill>
              </a:rPr>
              <a:t>$100 per class meeting</a:t>
            </a:r>
            <a:r>
              <a:rPr lang="en-US" dirty="0">
                <a:solidFill>
                  <a:schemeClr val="bg1"/>
                </a:solidFill>
              </a:rPr>
              <a:t> to get!</a:t>
            </a:r>
          </a:p>
        </p:txBody>
      </p:sp>
    </p:spTree>
    <p:extLst>
      <p:ext uri="{BB962C8B-B14F-4D97-AF65-F5344CB8AC3E}">
        <p14:creationId xmlns:p14="http://schemas.microsoft.com/office/powerpoint/2010/main" val="2165407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Course focuses</a:t>
            </a:r>
            <a:endParaRPr lang="en-US" dirty="0"/>
          </a:p>
        </p:txBody>
      </p:sp>
      <p:sp>
        <p:nvSpPr>
          <p:cNvPr id="5" name="Content Placeholder 4"/>
          <p:cNvSpPr>
            <a:spLocks noGrp="1"/>
          </p:cNvSpPr>
          <p:nvPr>
            <p:ph idx="1"/>
          </p:nvPr>
        </p:nvSpPr>
        <p:spPr/>
        <p:txBody>
          <a:bodyPr/>
          <a:lstStyle/>
          <a:p>
            <a:r>
              <a:rPr lang="en-US" dirty="0"/>
              <a:t>Deeper C expertise</a:t>
            </a:r>
          </a:p>
          <a:p>
            <a:r>
              <a:rPr lang="en-US" dirty="0"/>
              <a:t>Linux system calls</a:t>
            </a:r>
          </a:p>
          <a:p>
            <a:r>
              <a:rPr lang="en-US" dirty="0"/>
              <a:t>Processes</a:t>
            </a:r>
          </a:p>
          <a:p>
            <a:r>
              <a:rPr lang="en-US" dirty="0"/>
              <a:t>Signals</a:t>
            </a:r>
          </a:p>
          <a:p>
            <a:r>
              <a:rPr lang="en-US" dirty="0" err="1"/>
              <a:t>Interprocess</a:t>
            </a:r>
            <a:r>
              <a:rPr lang="en-US" dirty="0"/>
              <a:t> communication</a:t>
            </a:r>
          </a:p>
          <a:p>
            <a:r>
              <a:rPr lang="en-US" dirty="0"/>
              <a:t>Shared memory</a:t>
            </a:r>
          </a:p>
          <a:p>
            <a:r>
              <a:rPr lang="en-US" dirty="0"/>
              <a:t>Threading</a:t>
            </a:r>
          </a:p>
          <a:p>
            <a:r>
              <a:rPr lang="en-US" dirty="0"/>
              <a:t>Synchronization</a:t>
            </a:r>
          </a:p>
          <a:p>
            <a:r>
              <a:rPr lang="en-US" dirty="0"/>
              <a:t>Network programming</a:t>
            </a:r>
          </a:p>
          <a:p>
            <a:endParaRPr lang="en-US" dirty="0"/>
          </a:p>
          <a:p>
            <a:pPr lv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Custom 2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F497D"/>
      </a:hlink>
      <a:folHlink>
        <a:srgbClr val="1F497D"/>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3077</TotalTime>
  <Words>2834</Words>
  <Application>Microsoft Office PowerPoint</Application>
  <PresentationFormat>Widescreen</PresentationFormat>
  <Paragraphs>421</Paragraphs>
  <Slides>50</Slides>
  <Notes>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50</vt:i4>
      </vt:variant>
    </vt:vector>
  </HeadingPairs>
  <TitlesOfParts>
    <vt:vector size="59" baseType="lpstr">
      <vt:lpstr>Arial</vt:lpstr>
      <vt:lpstr>Calibri</vt:lpstr>
      <vt:lpstr>Corbel</vt:lpstr>
      <vt:lpstr>Courier New</vt:lpstr>
      <vt:lpstr>Times New Roman</vt:lpstr>
      <vt:lpstr>Wingdings</vt:lpstr>
      <vt:lpstr>Wingdings 2</vt:lpstr>
      <vt:lpstr>Wingdings 3</vt:lpstr>
      <vt:lpstr>Module</vt:lpstr>
      <vt:lpstr>COMP 3400</vt:lpstr>
      <vt:lpstr>Who am I?</vt:lpstr>
      <vt:lpstr>How can you reach me?</vt:lpstr>
      <vt:lpstr>Who are you?</vt:lpstr>
      <vt:lpstr>Why are we here?</vt:lpstr>
      <vt:lpstr>Course Overview</vt:lpstr>
      <vt:lpstr>Textbook</vt:lpstr>
      <vt:lpstr>You have to read the book</vt:lpstr>
      <vt:lpstr>Course focuses</vt:lpstr>
      <vt:lpstr>More information</vt:lpstr>
      <vt:lpstr>Projects</vt:lpstr>
      <vt:lpstr>Three projects</vt:lpstr>
      <vt:lpstr>Teams</vt:lpstr>
      <vt:lpstr>Turning in projects</vt:lpstr>
      <vt:lpstr>Project framework</vt:lpstr>
      <vt:lpstr>Running tests</vt:lpstr>
      <vt:lpstr>Assignments</vt:lpstr>
      <vt:lpstr>Assignments</vt:lpstr>
      <vt:lpstr>Turning in assignments</vt:lpstr>
      <vt:lpstr>Tickets Out the Door</vt:lpstr>
      <vt:lpstr>Tickets out the door</vt:lpstr>
      <vt:lpstr>Exams</vt:lpstr>
      <vt:lpstr>Exams</vt:lpstr>
      <vt:lpstr>Course Schedule</vt:lpstr>
      <vt:lpstr>Tentative schedule</vt:lpstr>
      <vt:lpstr>Project schedule</vt:lpstr>
      <vt:lpstr>Assignment schedule</vt:lpstr>
      <vt:lpstr>Policies</vt:lpstr>
      <vt:lpstr>Grading breakdown</vt:lpstr>
      <vt:lpstr>Grading scale</vt:lpstr>
      <vt:lpstr>Attendance</vt:lpstr>
      <vt:lpstr>R-E-S-P-E-C-T</vt:lpstr>
      <vt:lpstr>Computer usage</vt:lpstr>
      <vt:lpstr>Academic dishonesty</vt:lpstr>
      <vt:lpstr>AI statement</vt:lpstr>
      <vt:lpstr>Disability Services</vt:lpstr>
      <vt:lpstr>GNU Style</vt:lpstr>
      <vt:lpstr>GNU style</vt:lpstr>
      <vt:lpstr>Spaces vs. tabs</vt:lpstr>
      <vt:lpstr>Braces and indentation</vt:lpstr>
      <vt:lpstr>More on braces and indentation</vt:lpstr>
      <vt:lpstr>Tools to help</vt:lpstr>
      <vt:lpstr>More information on style</vt:lpstr>
      <vt:lpstr>Systems and Models</vt:lpstr>
      <vt:lpstr>Computer systems</vt:lpstr>
      <vt:lpstr>Systems of systems</vt:lpstr>
      <vt:lpstr>Models</vt:lpstr>
      <vt:lpstr>Upcoming</vt:lpstr>
      <vt:lpstr>Next time…</vt:lpstr>
      <vt:lpstr>Reminders</vt:lpstr>
    </vt:vector>
  </TitlesOfParts>
  <Company>Elizabethtown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CS121</dc:title>
  <dc:creator>your username</dc:creator>
  <cp:lastModifiedBy>Wittman, Barry</cp:lastModifiedBy>
  <cp:revision>254</cp:revision>
  <dcterms:created xsi:type="dcterms:W3CDTF">2009-08-24T20:26:10Z</dcterms:created>
  <dcterms:modified xsi:type="dcterms:W3CDTF">2025-01-13T15:47:47Z</dcterms:modified>
</cp:coreProperties>
</file>